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71" r:id="rId4"/>
    <p:sldId id="263" r:id="rId5"/>
    <p:sldId id="264" r:id="rId6"/>
    <p:sldId id="269" r:id="rId7"/>
    <p:sldId id="273" r:id="rId8"/>
    <p:sldId id="272" r:id="rId9"/>
    <p:sldId id="260" r:id="rId10"/>
    <p:sldId id="276" r:id="rId11"/>
    <p:sldId id="277" r:id="rId12"/>
    <p:sldId id="274" r:id="rId13"/>
    <p:sldId id="275" r:id="rId14"/>
    <p:sldId id="280" r:id="rId15"/>
    <p:sldId id="267" r:id="rId16"/>
    <p:sldId id="261" r:id="rId17"/>
    <p:sldId id="262" r:id="rId18"/>
    <p:sldId id="268" r:id="rId19"/>
    <p:sldId id="279" r:id="rId20"/>
    <p:sldId id="27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FF"/>
    <a:srgbClr val="5C0417"/>
    <a:srgbClr val="00CCFF"/>
    <a:srgbClr val="C907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2" autoAdjust="0"/>
    <p:restoredTop sz="94660"/>
  </p:normalViewPr>
  <p:slideViewPr>
    <p:cSldViewPr>
      <p:cViewPr varScale="1">
        <p:scale>
          <a:sx n="83" d="100"/>
          <a:sy n="83" d="100"/>
        </p:scale>
        <p:origin x="-14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8520" y="2132856"/>
            <a:ext cx="9468544" cy="21526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система, структура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методики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протидії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злочинам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1196752"/>
            <a:ext cx="40819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Презентац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ія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 на тему 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40192" y="4149080"/>
            <a:ext cx="31683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иконала студентка </a:t>
            </a:r>
            <a:r>
              <a:rPr lang="uk-UA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р-403</a:t>
            </a:r>
          </a:p>
          <a:p>
            <a:pPr>
              <a:lnSpc>
                <a:spcPct val="150000"/>
              </a:lnSpc>
            </a:pPr>
            <a:r>
              <a:rPr lang="uk-UA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Гурін</a:t>
            </a:r>
            <a:r>
              <a:rPr lang="uk-UA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Любов</a:t>
            </a:r>
            <a:endParaRPr lang="en-US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rgbClr val="333333"/>
                </a:solidFill>
                <a:latin typeface="Arial"/>
              </a:rPr>
              <a:t/>
            </a:r>
            <a:br>
              <a:rPr lang="en-US" dirty="0">
                <a:solidFill>
                  <a:srgbClr val="333333"/>
                </a:solidFill>
                <a:latin typeface="Arial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5426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843"/>
            <a:ext cx="82809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err="1"/>
              <a:t>Окрема</a:t>
            </a:r>
            <a:r>
              <a:rPr lang="ru-RU" dirty="0"/>
              <a:t> методика </a:t>
            </a:r>
            <a:r>
              <a:rPr lang="ru-RU" dirty="0" err="1"/>
              <a:t>розслідування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система </a:t>
            </a:r>
            <a:r>
              <a:rPr lang="ru-RU" dirty="0" err="1"/>
              <a:t>взаємопов’язаних</a:t>
            </a:r>
            <a:r>
              <a:rPr lang="ru-RU" dirty="0"/>
              <a:t> і </a:t>
            </a:r>
            <a:r>
              <a:rPr lang="ru-RU" dirty="0" err="1"/>
              <a:t>взаємообумовлених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. </a:t>
            </a:r>
            <a:endParaRPr lang="ru-RU" dirty="0" smtClean="0"/>
          </a:p>
          <a:p>
            <a:pPr>
              <a:lnSpc>
                <a:spcPct val="150000"/>
              </a:lnSpc>
            </a:pP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Тому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>
                <a:solidFill>
                  <a:srgbClr val="00B0F0"/>
                </a:solidFill>
              </a:rPr>
              <a:t>завданням</a:t>
            </a:r>
            <a:r>
              <a:rPr lang="ru-RU" dirty="0"/>
              <a:t> є </a:t>
            </a:r>
            <a:r>
              <a:rPr lang="ru-RU" dirty="0" err="1"/>
              <a:t>розроблення</a:t>
            </a:r>
            <a:r>
              <a:rPr lang="ru-RU" dirty="0"/>
              <a:t> </a:t>
            </a:r>
            <a:r>
              <a:rPr lang="ru-RU" dirty="0" err="1"/>
              <a:t>типових</a:t>
            </a:r>
            <a:r>
              <a:rPr lang="ru-RU" dirty="0"/>
              <a:t> систем (</a:t>
            </a:r>
            <a:r>
              <a:rPr lang="ru-RU" dirty="0" err="1"/>
              <a:t>алгоритмів</a:t>
            </a:r>
            <a:r>
              <a:rPr lang="ru-RU" dirty="0"/>
              <a:t>)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слідчого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сприяють</a:t>
            </a:r>
            <a:r>
              <a:rPr lang="ru-RU" dirty="0"/>
              <a:t> </a:t>
            </a:r>
            <a:r>
              <a:rPr lang="ru-RU" dirty="0" err="1"/>
              <a:t>обранню</a:t>
            </a:r>
            <a:r>
              <a:rPr lang="ru-RU" dirty="0"/>
              <a:t> </a:t>
            </a:r>
            <a:r>
              <a:rPr lang="ru-RU" dirty="0" err="1"/>
              <a:t>оптимальної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розслідування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виду </a:t>
            </a:r>
            <a:r>
              <a:rPr lang="ru-RU" dirty="0" err="1"/>
              <a:t>злочину</a:t>
            </a:r>
            <a:r>
              <a:rPr lang="ru-RU" dirty="0"/>
              <a:t>. </a:t>
            </a:r>
            <a:endParaRPr lang="ru-RU" dirty="0" smtClean="0"/>
          </a:p>
          <a:p>
            <a:pPr>
              <a:lnSpc>
                <a:spcPct val="150000"/>
              </a:lnSpc>
            </a:pPr>
            <a:endParaRPr lang="ru-RU" dirty="0"/>
          </a:p>
          <a:p>
            <a:pPr>
              <a:lnSpc>
                <a:spcPct val="150000"/>
              </a:lnSpc>
            </a:pPr>
            <a:r>
              <a:rPr lang="ru-RU" dirty="0" err="1" smtClean="0"/>
              <a:t>Окрема</a:t>
            </a:r>
            <a:r>
              <a:rPr lang="ru-RU" dirty="0" smtClean="0"/>
              <a:t> </a:t>
            </a:r>
            <a:r>
              <a:rPr lang="ru-RU" dirty="0" err="1"/>
              <a:t>криміналістична</a:t>
            </a:r>
            <a:r>
              <a:rPr lang="ru-RU" dirty="0"/>
              <a:t> методика — </a:t>
            </a:r>
            <a:r>
              <a:rPr lang="ru-RU" dirty="0" err="1"/>
              <a:t>це</a:t>
            </a:r>
            <a:r>
              <a:rPr lang="ru-RU" dirty="0"/>
              <a:t> комплекс </a:t>
            </a:r>
            <a:r>
              <a:rPr lang="ru-RU" dirty="0" err="1"/>
              <a:t>порад</a:t>
            </a:r>
            <a:r>
              <a:rPr lang="ru-RU" dirty="0"/>
              <a:t> </a:t>
            </a:r>
            <a:r>
              <a:rPr lang="ru-RU" dirty="0" err="1"/>
              <a:t>типізованого</a:t>
            </a:r>
            <a:r>
              <a:rPr lang="ru-RU" dirty="0"/>
              <a:t> харак­теру,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ефективним</a:t>
            </a:r>
            <a:r>
              <a:rPr lang="ru-RU" dirty="0"/>
              <a:t> при </a:t>
            </a:r>
            <a:r>
              <a:rPr lang="ru-RU" dirty="0" err="1"/>
              <a:t>розслідуванні</a:t>
            </a:r>
            <a:r>
              <a:rPr lang="ru-RU" dirty="0"/>
              <a:t> того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виду (роду) </a:t>
            </a:r>
            <a:r>
              <a:rPr lang="ru-RU" dirty="0" err="1"/>
              <a:t>злочинів</a:t>
            </a:r>
            <a:r>
              <a:rPr lang="ru-RU" dirty="0"/>
              <a:t>: </a:t>
            </a:r>
            <a:r>
              <a:rPr lang="ru-RU" dirty="0" err="1"/>
              <a:t>крадіжок</a:t>
            </a:r>
            <a:r>
              <a:rPr lang="ru-RU" dirty="0"/>
              <a:t>, </a:t>
            </a:r>
            <a:r>
              <a:rPr lang="ru-RU" dirty="0" err="1"/>
              <a:t>вимагань</a:t>
            </a:r>
            <a:r>
              <a:rPr lang="ru-RU" dirty="0"/>
              <a:t>, </a:t>
            </a:r>
            <a:r>
              <a:rPr lang="ru-RU" dirty="0" err="1"/>
              <a:t>вбивств</a:t>
            </a:r>
            <a:r>
              <a:rPr lang="ru-RU" dirty="0"/>
              <a:t>, бандитизму та </a:t>
            </a:r>
            <a:r>
              <a:rPr lang="ru-RU" dirty="0" err="1"/>
              <a:t>ін</a:t>
            </a:r>
            <a:r>
              <a:rPr lang="ru-RU" dirty="0"/>
              <a:t>.</a:t>
            </a:r>
          </a:p>
          <a:p>
            <a:pPr>
              <a:lnSpc>
                <a:spcPct val="150000"/>
              </a:lnSpc>
            </a:pPr>
            <a:r>
              <a:rPr lang="ru-RU" dirty="0"/>
              <a:t>Вона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типові</a:t>
            </a:r>
            <a:r>
              <a:rPr lang="ru-RU" dirty="0"/>
              <a:t> </a:t>
            </a:r>
            <a:r>
              <a:rPr lang="ru-RU" dirty="0" err="1"/>
              <a:t>комплекси</a:t>
            </a:r>
            <a:r>
              <a:rPr lang="ru-RU" dirty="0"/>
              <a:t> </a:t>
            </a:r>
            <a:r>
              <a:rPr lang="ru-RU" dirty="0" err="1"/>
              <a:t>слідчих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та оперативно-</a:t>
            </a:r>
            <a:r>
              <a:rPr lang="ru-RU" dirty="0" err="1"/>
              <a:t>розшукових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послідовність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476671"/>
            <a:ext cx="65004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err="1">
                <a:solidFill>
                  <a:srgbClr val="00B0F0"/>
                </a:solidFill>
              </a:rPr>
              <a:t>Окрема</a:t>
            </a:r>
            <a:r>
              <a:rPr lang="ru-RU" sz="3200" dirty="0">
                <a:solidFill>
                  <a:srgbClr val="00B0F0"/>
                </a:solidFill>
              </a:rPr>
              <a:t> методика </a:t>
            </a:r>
            <a:r>
              <a:rPr lang="ru-RU" sz="3200" dirty="0" err="1">
                <a:solidFill>
                  <a:srgbClr val="00B0F0"/>
                </a:solidFill>
              </a:rPr>
              <a:t>розслідування</a:t>
            </a:r>
            <a:r>
              <a:rPr lang="ru-RU" sz="3200" dirty="0">
                <a:solidFill>
                  <a:srgbClr val="00B0F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4527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6672" y="260648"/>
            <a:ext cx="777686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При </a:t>
            </a:r>
            <a:r>
              <a:rPr lang="ru-RU" sz="2800" dirty="0" err="1"/>
              <a:t>всьому</a:t>
            </a:r>
            <a:r>
              <a:rPr lang="ru-RU" sz="2800" dirty="0"/>
              <a:t> </a:t>
            </a:r>
            <a:r>
              <a:rPr lang="ru-RU" sz="2800" dirty="0" err="1"/>
              <a:t>різноманітті</a:t>
            </a:r>
            <a:r>
              <a:rPr lang="ru-RU" sz="2800" dirty="0"/>
              <a:t> </a:t>
            </a:r>
            <a:r>
              <a:rPr lang="ru-RU" sz="2800" dirty="0" err="1"/>
              <a:t>окремих</a:t>
            </a:r>
            <a:r>
              <a:rPr lang="ru-RU" sz="2800" dirty="0"/>
              <a:t> методик у них є </a:t>
            </a:r>
            <a:r>
              <a:rPr lang="ru-RU" sz="2800" dirty="0" err="1"/>
              <a:t>типові</a:t>
            </a:r>
            <a:r>
              <a:rPr lang="ru-RU" sz="2800" dirty="0"/>
              <a:t> </a:t>
            </a:r>
            <a:r>
              <a:rPr lang="ru-RU" sz="2800" dirty="0" err="1"/>
              <a:t>елементи</a:t>
            </a:r>
            <a:r>
              <a:rPr lang="ru-RU" sz="2800" dirty="0"/>
              <a:t>, система </a:t>
            </a:r>
            <a:r>
              <a:rPr lang="ru-RU" sz="2800" dirty="0" err="1"/>
              <a:t>яких</a:t>
            </a:r>
            <a:r>
              <a:rPr lang="ru-RU" sz="2800" dirty="0"/>
              <a:t> </a:t>
            </a:r>
            <a:r>
              <a:rPr lang="ru-RU" sz="2800" dirty="0" err="1"/>
              <a:t>утворює</a:t>
            </a:r>
            <a:r>
              <a:rPr lang="ru-RU" sz="2800" dirty="0"/>
              <a:t> структуру </a:t>
            </a:r>
            <a:r>
              <a:rPr lang="ru-RU" sz="2800" dirty="0" err="1"/>
              <a:t>окремих</a:t>
            </a:r>
            <a:r>
              <a:rPr lang="ru-RU" sz="2800" dirty="0"/>
              <a:t> методик. </a:t>
            </a:r>
            <a:endParaRPr lang="ru-RU" sz="2800" dirty="0" smtClean="0"/>
          </a:p>
          <a:p>
            <a:endParaRPr lang="ru-RU" dirty="0"/>
          </a:p>
          <a:p>
            <a:pPr>
              <a:lnSpc>
                <a:spcPct val="150000"/>
              </a:lnSpc>
            </a:pPr>
            <a:r>
              <a:rPr lang="ru-RU" dirty="0" smtClean="0"/>
              <a:t>До </a:t>
            </a:r>
            <a:r>
              <a:rPr lang="ru-RU" dirty="0"/>
              <a:t>них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від­нести</a:t>
            </a:r>
            <a:r>
              <a:rPr lang="ru-RU" dirty="0"/>
              <a:t>:</a:t>
            </a:r>
          </a:p>
          <a:p>
            <a:pPr>
              <a:lnSpc>
                <a:spcPct val="150000"/>
              </a:lnSpc>
            </a:pPr>
            <a:r>
              <a:rPr lang="ru-RU" dirty="0"/>
              <a:t>1) </a:t>
            </a:r>
            <a:r>
              <a:rPr lang="ru-RU" dirty="0" err="1"/>
              <a:t>криміналістичну</a:t>
            </a:r>
            <a:r>
              <a:rPr lang="ru-RU" dirty="0"/>
              <a:t> характеристику </a:t>
            </a:r>
            <a:r>
              <a:rPr lang="ru-RU" dirty="0" err="1"/>
              <a:t>злочинів</a:t>
            </a:r>
            <a:r>
              <a:rPr lang="ru-RU" dirty="0"/>
              <a:t> </a:t>
            </a:r>
            <a:r>
              <a:rPr lang="ru-RU" dirty="0" err="1"/>
              <a:t>даного</a:t>
            </a:r>
            <a:r>
              <a:rPr lang="ru-RU" dirty="0"/>
              <a:t> виду;</a:t>
            </a:r>
          </a:p>
          <a:p>
            <a:pPr>
              <a:lnSpc>
                <a:spcPct val="150000"/>
              </a:lnSpc>
            </a:pPr>
            <a:r>
              <a:rPr lang="ru-RU" dirty="0"/>
              <a:t>2)  </a:t>
            </a:r>
            <a:r>
              <a:rPr lang="ru-RU" dirty="0" err="1"/>
              <a:t>обставини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з’ </a:t>
            </a:r>
            <a:r>
              <a:rPr lang="ru-RU" dirty="0" err="1"/>
              <a:t>ясуванню</a:t>
            </a:r>
            <a:r>
              <a:rPr lang="ru-RU" dirty="0"/>
              <a:t> по </a:t>
            </a:r>
            <a:r>
              <a:rPr lang="ru-RU" dirty="0" err="1"/>
              <a:t>справі</a:t>
            </a:r>
            <a:r>
              <a:rPr lang="ru-RU" dirty="0"/>
              <a:t>;</a:t>
            </a:r>
          </a:p>
          <a:p>
            <a:pPr>
              <a:lnSpc>
                <a:spcPct val="150000"/>
              </a:lnSpc>
            </a:pPr>
            <a:r>
              <a:rPr lang="ru-RU" dirty="0"/>
              <a:t>3) 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 того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виду </a:t>
            </a:r>
            <a:r>
              <a:rPr lang="ru-RU" dirty="0" err="1"/>
              <a:t>злочинів</a:t>
            </a:r>
            <a:r>
              <a:rPr lang="ru-RU" dirty="0"/>
              <a:t>;</a:t>
            </a:r>
          </a:p>
          <a:p>
            <a:pPr>
              <a:lnSpc>
                <a:spcPct val="150000"/>
              </a:lnSpc>
            </a:pPr>
            <a:r>
              <a:rPr lang="ru-RU" dirty="0"/>
              <a:t>4)  </a:t>
            </a:r>
            <a:r>
              <a:rPr lang="ru-RU" dirty="0" err="1"/>
              <a:t>дії</a:t>
            </a:r>
            <a:r>
              <a:rPr lang="ru-RU" dirty="0"/>
              <a:t> в </a:t>
            </a:r>
            <a:r>
              <a:rPr lang="ru-RU" dirty="0" err="1"/>
              <a:t>стадії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кримінальної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;</a:t>
            </a:r>
          </a:p>
          <a:p>
            <a:pPr>
              <a:lnSpc>
                <a:spcPct val="150000"/>
              </a:lnSpc>
            </a:pPr>
            <a:r>
              <a:rPr lang="ru-RU" dirty="0"/>
              <a:t>5)  </a:t>
            </a:r>
            <a:r>
              <a:rPr lang="ru-RU" dirty="0" err="1"/>
              <a:t>початковий</a:t>
            </a:r>
            <a:r>
              <a:rPr lang="ru-RU" dirty="0"/>
              <a:t> </a:t>
            </a:r>
            <a:r>
              <a:rPr lang="ru-RU" dirty="0" err="1"/>
              <a:t>етап</a:t>
            </a:r>
            <a:r>
              <a:rPr lang="ru-RU" dirty="0"/>
              <a:t> </a:t>
            </a:r>
            <a:r>
              <a:rPr lang="ru-RU" dirty="0" err="1"/>
              <a:t>розслідування</a:t>
            </a:r>
            <a:r>
              <a:rPr lang="ru-RU" dirty="0"/>
              <a:t>; тактику </a:t>
            </a:r>
            <a:r>
              <a:rPr lang="ru-RU" dirty="0" err="1"/>
              <a:t>першочергових</a:t>
            </a:r>
            <a:r>
              <a:rPr lang="ru-RU" dirty="0"/>
              <a:t> </a:t>
            </a:r>
            <a:r>
              <a:rPr lang="ru-RU" dirty="0" err="1"/>
              <a:t>слідчих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і оперативно-</a:t>
            </a:r>
            <a:r>
              <a:rPr lang="ru-RU" dirty="0" err="1"/>
              <a:t>розшукових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;</a:t>
            </a:r>
          </a:p>
          <a:p>
            <a:pPr>
              <a:lnSpc>
                <a:spcPct val="150000"/>
              </a:lnSpc>
            </a:pPr>
            <a:r>
              <a:rPr lang="ru-RU" dirty="0"/>
              <a:t>6)  </a:t>
            </a:r>
            <a:r>
              <a:rPr lang="ru-RU" dirty="0" err="1"/>
              <a:t>наступний</a:t>
            </a:r>
            <a:r>
              <a:rPr lang="ru-RU" dirty="0"/>
              <a:t> </a:t>
            </a:r>
            <a:r>
              <a:rPr lang="ru-RU" dirty="0" err="1"/>
              <a:t>етап</a:t>
            </a:r>
            <a:r>
              <a:rPr lang="ru-RU" dirty="0"/>
              <a:t> </a:t>
            </a:r>
            <a:r>
              <a:rPr lang="ru-RU" dirty="0" err="1"/>
              <a:t>розслідування</a:t>
            </a:r>
            <a:r>
              <a:rPr lang="ru-RU" dirty="0"/>
              <a:t>; тактику </a:t>
            </a:r>
            <a:r>
              <a:rPr lang="ru-RU" dirty="0" err="1"/>
              <a:t>наступних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;</a:t>
            </a:r>
          </a:p>
          <a:p>
            <a:pPr>
              <a:lnSpc>
                <a:spcPct val="150000"/>
              </a:lnSpc>
            </a:pPr>
            <a:r>
              <a:rPr lang="ru-RU" dirty="0"/>
              <a:t>7)  </a:t>
            </a:r>
            <a:r>
              <a:rPr lang="ru-RU" dirty="0" err="1"/>
              <a:t>профілактичні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слідчого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211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811888"/>
            <a:ext cx="82089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базисна</a:t>
            </a:r>
            <a:r>
              <a:rPr lang="ru-RU" dirty="0"/>
              <a:t> методика </a:t>
            </a:r>
            <a:r>
              <a:rPr lang="ru-RU" dirty="0" err="1"/>
              <a:t>протидії</a:t>
            </a:r>
            <a:r>
              <a:rPr lang="ru-RU" dirty="0"/>
              <a:t> </a:t>
            </a:r>
            <a:r>
              <a:rPr lang="ru-RU" dirty="0" err="1"/>
              <a:t>окремим</a:t>
            </a:r>
            <a:r>
              <a:rPr lang="ru-RU" dirty="0"/>
              <a:t> видам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групам</a:t>
            </a:r>
            <a:r>
              <a:rPr lang="ru-RU" dirty="0"/>
              <a:t> </a:t>
            </a:r>
            <a:r>
              <a:rPr lang="ru-RU" dirty="0" err="1"/>
              <a:t>злочинів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протидії</a:t>
            </a:r>
            <a:r>
              <a:rPr lang="ru-RU" dirty="0"/>
              <a:t> такого роду </a:t>
            </a:r>
            <a:r>
              <a:rPr lang="ru-RU" dirty="0" err="1"/>
              <a:t>діянням</a:t>
            </a:r>
            <a:r>
              <a:rPr lang="ru-RU" dirty="0"/>
              <a:t> за </a:t>
            </a:r>
            <a:r>
              <a:rPr lang="ru-RU" dirty="0" err="1"/>
              <a:t>особливих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складатися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спеціальних</a:t>
            </a:r>
            <a:r>
              <a:rPr lang="ru-RU" dirty="0"/>
              <a:t> </a:t>
            </a:r>
            <a:r>
              <a:rPr lang="ru-RU" dirty="0" err="1"/>
              <a:t>часткових</a:t>
            </a:r>
            <a:r>
              <a:rPr lang="ru-RU" dirty="0"/>
              <a:t> методик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стадій</a:t>
            </a:r>
            <a:r>
              <a:rPr lang="ru-RU" dirty="0"/>
              <a:t> </a:t>
            </a:r>
            <a:r>
              <a:rPr lang="ru-RU" dirty="0" err="1"/>
              <a:t>протидії</a:t>
            </a:r>
            <a:r>
              <a:rPr lang="ru-RU" dirty="0"/>
              <a:t> </a:t>
            </a:r>
            <a:r>
              <a:rPr lang="ru-RU" dirty="0" err="1"/>
              <a:t>злочинам</a:t>
            </a:r>
            <a:r>
              <a:rPr lang="ru-RU" dirty="0"/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492896"/>
            <a:ext cx="3646264" cy="38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828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26347"/>
            <a:ext cx="712879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/>
              <a:t>Базисна</a:t>
            </a:r>
            <a:r>
              <a:rPr lang="ru-RU" dirty="0" smtClean="0"/>
              <a:t> </a:t>
            </a:r>
            <a:r>
              <a:rPr lang="ru-RU" dirty="0"/>
              <a:t>методика </a:t>
            </a:r>
            <a:r>
              <a:rPr lang="ru-RU" dirty="0" err="1"/>
              <a:t>протидії</a:t>
            </a:r>
            <a:r>
              <a:rPr lang="ru-RU" dirty="0"/>
              <a:t> </a:t>
            </a:r>
            <a:r>
              <a:rPr lang="ru-RU" dirty="0" err="1"/>
              <a:t>вбивству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заподіянню</a:t>
            </a:r>
            <a:r>
              <a:rPr lang="ru-RU" dirty="0"/>
              <a:t> </a:t>
            </a:r>
            <a:r>
              <a:rPr lang="ru-RU" dirty="0" err="1"/>
              <a:t>тілесних</a:t>
            </a:r>
            <a:r>
              <a:rPr lang="ru-RU" dirty="0"/>
              <a:t> </a:t>
            </a:r>
            <a:r>
              <a:rPr lang="ru-RU" dirty="0" err="1"/>
              <a:t>пошкоджень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складатися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низки таких </a:t>
            </a:r>
            <a:r>
              <a:rPr lang="ru-RU" dirty="0" err="1"/>
              <a:t>спеціальних</a:t>
            </a:r>
            <a:r>
              <a:rPr lang="ru-RU" dirty="0"/>
              <a:t> </a:t>
            </a:r>
            <a:r>
              <a:rPr lang="ru-RU" dirty="0" err="1"/>
              <a:t>часткових</a:t>
            </a:r>
            <a:r>
              <a:rPr lang="ru-RU" dirty="0"/>
              <a:t> методик, як</a:t>
            </a:r>
            <a:r>
              <a:rPr lang="ru-RU" dirty="0" smtClean="0"/>
              <a:t>:</a:t>
            </a:r>
          </a:p>
          <a:p>
            <a:pPr algn="ctr"/>
            <a:endParaRPr lang="uk-UA" dirty="0"/>
          </a:p>
          <a:p>
            <a:pPr algn="ctr"/>
            <a:endParaRPr lang="uk-UA" dirty="0" smtClean="0"/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dirty="0" smtClean="0"/>
              <a:t>Методика </a:t>
            </a:r>
            <a:r>
              <a:rPr lang="ru-RU" sz="2000" dirty="0" err="1"/>
              <a:t>виявлення</a:t>
            </a:r>
            <a:r>
              <a:rPr lang="ru-RU" sz="2000" dirty="0"/>
              <a:t> </a:t>
            </a:r>
            <a:r>
              <a:rPr lang="ru-RU" sz="2000" dirty="0" err="1"/>
              <a:t>латентних</a:t>
            </a:r>
            <a:r>
              <a:rPr lang="ru-RU" sz="2000" dirty="0"/>
              <a:t> </a:t>
            </a:r>
            <a:r>
              <a:rPr lang="ru-RU" sz="2000" dirty="0" err="1"/>
              <a:t>вбивств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заподіяння</a:t>
            </a:r>
            <a:r>
              <a:rPr lang="ru-RU" sz="2000" dirty="0"/>
              <a:t> </a:t>
            </a:r>
            <a:r>
              <a:rPr lang="ru-RU" sz="2000" dirty="0" err="1"/>
              <a:t>тілесних</a:t>
            </a:r>
            <a:r>
              <a:rPr lang="ru-RU" sz="2000" dirty="0"/>
              <a:t> </a:t>
            </a:r>
            <a:r>
              <a:rPr lang="ru-RU" sz="2000" dirty="0" err="1"/>
              <a:t>пошкоджень</a:t>
            </a:r>
            <a:r>
              <a:rPr lang="ru-RU" sz="2000" dirty="0" smtClean="0"/>
              <a:t>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endParaRPr lang="ru-RU" sz="2000" dirty="0"/>
          </a:p>
          <a:p>
            <a:pPr>
              <a:lnSpc>
                <a:spcPct val="150000"/>
              </a:lnSpc>
            </a:pPr>
            <a:r>
              <a:rPr lang="ru-RU" sz="2000" dirty="0"/>
              <a:t>2. Методика </a:t>
            </a:r>
            <a:r>
              <a:rPr lang="ru-RU" sz="2000" dirty="0" err="1"/>
              <a:t>припинення</a:t>
            </a:r>
            <a:r>
              <a:rPr lang="ru-RU" sz="2000" dirty="0"/>
              <a:t> </a:t>
            </a:r>
            <a:r>
              <a:rPr lang="ru-RU" sz="2000" dirty="0" err="1"/>
              <a:t>вбивства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заподіяння</a:t>
            </a:r>
            <a:r>
              <a:rPr lang="ru-RU" sz="2000" dirty="0"/>
              <a:t> </a:t>
            </a:r>
            <a:r>
              <a:rPr lang="ru-RU" sz="2000" dirty="0" err="1"/>
              <a:t>тілесних</a:t>
            </a:r>
            <a:r>
              <a:rPr lang="ru-RU" sz="2000" dirty="0"/>
              <a:t> </a:t>
            </a:r>
            <a:r>
              <a:rPr lang="ru-RU" sz="2000" dirty="0" err="1"/>
              <a:t>пошкоджень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буває</a:t>
            </a:r>
            <a:r>
              <a:rPr lang="ru-RU" sz="2000" dirty="0"/>
              <a:t> </a:t>
            </a:r>
            <a:r>
              <a:rPr lang="ru-RU" sz="2000" dirty="0" err="1"/>
              <a:t>дуже</a:t>
            </a:r>
            <a:r>
              <a:rPr lang="ru-RU" sz="2000" dirty="0"/>
              <a:t> </a:t>
            </a:r>
            <a:r>
              <a:rPr lang="ru-RU" sz="2000" dirty="0" err="1"/>
              <a:t>рідко</a:t>
            </a:r>
            <a:r>
              <a:rPr lang="ru-RU" sz="2000" dirty="0"/>
              <a:t>, але не </a:t>
            </a:r>
            <a:r>
              <a:rPr lang="ru-RU" sz="2000" dirty="0" err="1"/>
              <a:t>виключається</a:t>
            </a:r>
            <a:r>
              <a:rPr lang="ru-RU" sz="2000" dirty="0"/>
              <a:t> й </a:t>
            </a:r>
            <a:r>
              <a:rPr lang="ru-RU" sz="2000" dirty="0" err="1"/>
              <a:t>така</a:t>
            </a:r>
            <a:r>
              <a:rPr lang="ru-RU" sz="2000" dirty="0"/>
              <a:t> </a:t>
            </a:r>
            <a:r>
              <a:rPr lang="ru-RU" sz="2000" dirty="0" err="1"/>
              <a:t>ситуація</a:t>
            </a:r>
            <a:r>
              <a:rPr lang="ru-RU" sz="2000" dirty="0"/>
              <a:t>. </a:t>
            </a:r>
            <a:r>
              <a:rPr lang="ru-RU" sz="2000" dirty="0" err="1"/>
              <a:t>Тоді</a:t>
            </a:r>
            <a:r>
              <a:rPr lang="ru-RU" sz="2000" dirty="0"/>
              <a:t> буде замах на </a:t>
            </a:r>
            <a:r>
              <a:rPr lang="ru-RU" sz="2000" dirty="0" err="1"/>
              <a:t>вчинення</a:t>
            </a:r>
            <a:r>
              <a:rPr lang="ru-RU" sz="2000" dirty="0"/>
              <a:t> </a:t>
            </a:r>
            <a:r>
              <a:rPr lang="ru-RU" sz="2000" dirty="0" err="1"/>
              <a:t>цього</a:t>
            </a:r>
            <a:r>
              <a:rPr lang="ru-RU" sz="2000" dirty="0"/>
              <a:t> </a:t>
            </a:r>
            <a:r>
              <a:rPr lang="ru-RU" sz="2000" dirty="0" err="1"/>
              <a:t>злочину</a:t>
            </a:r>
            <a:r>
              <a:rPr lang="ru-RU" sz="2000" dirty="0"/>
              <a:t>, </a:t>
            </a:r>
            <a:r>
              <a:rPr lang="ru-RU" sz="2000" dirty="0" err="1"/>
              <a:t>якщо</a:t>
            </a:r>
            <a:r>
              <a:rPr lang="ru-RU" sz="2000" dirty="0"/>
              <a:t> </a:t>
            </a:r>
            <a:r>
              <a:rPr lang="ru-RU" sz="2000" dirty="0" err="1"/>
              <a:t>вдасться</a:t>
            </a:r>
            <a:r>
              <a:rPr lang="ru-RU" sz="2000" dirty="0"/>
              <a:t> </a:t>
            </a:r>
            <a:r>
              <a:rPr lang="ru-RU" sz="2000" dirty="0" err="1"/>
              <a:t>завадити</a:t>
            </a:r>
            <a:r>
              <a:rPr lang="ru-RU" sz="2000" dirty="0"/>
              <a:t> </a:t>
            </a:r>
            <a:r>
              <a:rPr lang="ru-RU" sz="2000" dirty="0" err="1"/>
              <a:t>настанню</a:t>
            </a:r>
            <a:r>
              <a:rPr lang="ru-RU" sz="2000" dirty="0"/>
              <a:t> </a:t>
            </a:r>
            <a:r>
              <a:rPr lang="ru-RU" sz="2000" dirty="0" err="1"/>
              <a:t>смерті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заподіянню</a:t>
            </a:r>
            <a:r>
              <a:rPr lang="ru-RU" sz="2000" dirty="0"/>
              <a:t> </a:t>
            </a:r>
            <a:r>
              <a:rPr lang="ru-RU" sz="2000" dirty="0" err="1"/>
              <a:t>тілесних</a:t>
            </a:r>
            <a:r>
              <a:rPr lang="ru-RU" sz="2000" dirty="0"/>
              <a:t> </a:t>
            </a:r>
            <a:r>
              <a:rPr lang="ru-RU" sz="2000" dirty="0" err="1"/>
              <a:t>пошкоджень</a:t>
            </a:r>
            <a:r>
              <a:rPr lang="ru-RU" sz="2000" dirty="0" smtClean="0"/>
              <a:t>.</a:t>
            </a:r>
          </a:p>
          <a:p>
            <a:pPr>
              <a:lnSpc>
                <a:spcPct val="150000"/>
              </a:lnSpc>
            </a:pPr>
            <a:endParaRPr lang="ru-RU" sz="2000" dirty="0"/>
          </a:p>
          <a:p>
            <a:pPr>
              <a:lnSpc>
                <a:spcPct val="150000"/>
              </a:lnSpc>
            </a:pPr>
            <a:r>
              <a:rPr lang="ru-RU" sz="2000" dirty="0"/>
              <a:t>3. Методика </a:t>
            </a:r>
            <a:r>
              <a:rPr lang="ru-RU" sz="2000" dirty="0" err="1"/>
              <a:t>розкриття</a:t>
            </a:r>
            <a:r>
              <a:rPr lang="ru-RU" sz="2000" dirty="0"/>
              <a:t> </a:t>
            </a:r>
            <a:r>
              <a:rPr lang="ru-RU" sz="2000" dirty="0" err="1"/>
              <a:t>вбивства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заподіяння</a:t>
            </a:r>
            <a:r>
              <a:rPr lang="ru-RU" sz="2000" dirty="0"/>
              <a:t> </a:t>
            </a:r>
            <a:r>
              <a:rPr lang="ru-RU" sz="2000" dirty="0" err="1"/>
              <a:t>тілесних</a:t>
            </a:r>
            <a:r>
              <a:rPr lang="ru-RU" sz="2000" dirty="0"/>
              <a:t> </a:t>
            </a:r>
            <a:r>
              <a:rPr lang="ru-RU" sz="2000" dirty="0" err="1"/>
              <a:t>пошкоджень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08464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/>
              <a:t>4. Методика </a:t>
            </a:r>
            <a:r>
              <a:rPr lang="ru-RU" sz="2000" dirty="0" err="1"/>
              <a:t>досудового</a:t>
            </a:r>
            <a:r>
              <a:rPr lang="ru-RU" sz="2000" dirty="0"/>
              <a:t> </a:t>
            </a:r>
            <a:r>
              <a:rPr lang="ru-RU" sz="2000" dirty="0" err="1"/>
              <a:t>розслідування</a:t>
            </a:r>
            <a:r>
              <a:rPr lang="ru-RU" sz="2000" dirty="0"/>
              <a:t> </a:t>
            </a:r>
            <a:r>
              <a:rPr lang="ru-RU" sz="2000" dirty="0" err="1"/>
              <a:t>вбивства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заподіяння</a:t>
            </a:r>
            <a:r>
              <a:rPr lang="ru-RU" sz="2000" dirty="0"/>
              <a:t> </a:t>
            </a:r>
            <a:r>
              <a:rPr lang="ru-RU" sz="2000" dirty="0" err="1"/>
              <a:t>тілесних</a:t>
            </a:r>
            <a:r>
              <a:rPr lang="ru-RU" sz="2000" dirty="0"/>
              <a:t> </a:t>
            </a:r>
            <a:r>
              <a:rPr lang="ru-RU" sz="2000" dirty="0" err="1"/>
              <a:t>пошкоджень</a:t>
            </a:r>
            <a:r>
              <a:rPr lang="ru-RU" sz="2000" dirty="0"/>
              <a:t>.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5. Методика судового </a:t>
            </a:r>
            <a:r>
              <a:rPr lang="ru-RU" sz="2000" dirty="0" err="1"/>
              <a:t>розгляду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перегляду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слідчого</a:t>
            </a:r>
            <a:r>
              <a:rPr lang="ru-RU" sz="2000" dirty="0"/>
              <a:t> </a:t>
            </a:r>
            <a:r>
              <a:rPr lang="ru-RU" sz="2000" dirty="0" err="1"/>
              <a:t>вирішення</a:t>
            </a:r>
            <a:r>
              <a:rPr lang="ru-RU" sz="2000" dirty="0"/>
              <a:t> </a:t>
            </a:r>
            <a:r>
              <a:rPr lang="ru-RU" sz="2000" dirty="0" err="1"/>
              <a:t>кримінальної</a:t>
            </a:r>
            <a:r>
              <a:rPr lang="ru-RU" sz="2000" dirty="0"/>
              <a:t> </a:t>
            </a:r>
            <a:r>
              <a:rPr lang="ru-RU" sz="2000" dirty="0" err="1"/>
              <a:t>справи</a:t>
            </a:r>
            <a:r>
              <a:rPr lang="ru-RU" sz="2000" dirty="0"/>
              <a:t> про </a:t>
            </a:r>
            <a:r>
              <a:rPr lang="ru-RU" sz="2000" dirty="0" err="1"/>
              <a:t>вбивство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заподіяння</a:t>
            </a:r>
            <a:r>
              <a:rPr lang="ru-RU" sz="2000" dirty="0"/>
              <a:t> </a:t>
            </a:r>
            <a:r>
              <a:rPr lang="ru-RU" sz="2000" dirty="0" err="1"/>
              <a:t>тілесних</a:t>
            </a:r>
            <a:r>
              <a:rPr lang="ru-RU" sz="2000" dirty="0"/>
              <a:t> </a:t>
            </a:r>
            <a:r>
              <a:rPr lang="ru-RU" sz="2000" dirty="0" err="1"/>
              <a:t>пошкоджень</a:t>
            </a:r>
            <a:r>
              <a:rPr lang="ru-RU" sz="2000" dirty="0"/>
              <a:t>.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6. Методика </a:t>
            </a:r>
            <a:r>
              <a:rPr lang="ru-RU" sz="2000" dirty="0" err="1"/>
              <a:t>виконання</a:t>
            </a:r>
            <a:r>
              <a:rPr lang="ru-RU" sz="2000" dirty="0"/>
              <a:t> судового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слідчого</a:t>
            </a:r>
            <a:r>
              <a:rPr lang="ru-RU" sz="2000" dirty="0"/>
              <a:t> </a:t>
            </a:r>
            <a:r>
              <a:rPr lang="ru-RU" sz="2000" dirty="0" err="1"/>
              <a:t>рішення</a:t>
            </a:r>
            <a:r>
              <a:rPr lang="ru-RU" sz="2000" dirty="0"/>
              <a:t> у </a:t>
            </a:r>
            <a:r>
              <a:rPr lang="ru-RU" sz="2000" dirty="0" err="1"/>
              <a:t>кримінальній</a:t>
            </a:r>
            <a:r>
              <a:rPr lang="ru-RU" sz="2000" dirty="0"/>
              <a:t> </a:t>
            </a:r>
            <a:r>
              <a:rPr lang="ru-RU" sz="2000" dirty="0" err="1"/>
              <a:t>справі</a:t>
            </a:r>
            <a:r>
              <a:rPr lang="ru-RU" sz="2000" dirty="0"/>
              <a:t> про </a:t>
            </a:r>
            <a:r>
              <a:rPr lang="ru-RU" sz="2000" dirty="0" err="1"/>
              <a:t>вбивство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заподіяння</a:t>
            </a:r>
            <a:r>
              <a:rPr lang="ru-RU" sz="2000" dirty="0"/>
              <a:t> </a:t>
            </a:r>
            <a:r>
              <a:rPr lang="ru-RU" sz="2000" dirty="0" err="1"/>
              <a:t>тілесних</a:t>
            </a:r>
            <a:r>
              <a:rPr lang="ru-RU" sz="2000" dirty="0"/>
              <a:t> </a:t>
            </a:r>
            <a:r>
              <a:rPr lang="ru-RU" sz="2000" dirty="0" err="1"/>
              <a:t>пошкоджень</a:t>
            </a:r>
            <a:r>
              <a:rPr lang="ru-RU" sz="2000" dirty="0"/>
              <a:t>.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7. Методика </a:t>
            </a:r>
            <a:r>
              <a:rPr lang="ru-RU" sz="2000" dirty="0" err="1"/>
              <a:t>проведення</a:t>
            </a:r>
            <a:r>
              <a:rPr lang="ru-RU" sz="2000" dirty="0"/>
              <a:t> </a:t>
            </a:r>
            <a:r>
              <a:rPr lang="ru-RU" sz="2000" dirty="0" err="1"/>
              <a:t>роботи</a:t>
            </a:r>
            <a:r>
              <a:rPr lang="ru-RU" sz="2000" dirty="0"/>
              <a:t> до </a:t>
            </a:r>
            <a:r>
              <a:rPr lang="ru-RU" sz="2000" dirty="0" err="1"/>
              <a:t>зняття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погашення</a:t>
            </a:r>
            <a:r>
              <a:rPr lang="ru-RU" sz="2000" dirty="0"/>
              <a:t> </a:t>
            </a:r>
            <a:r>
              <a:rPr lang="ru-RU" sz="2000" dirty="0" err="1"/>
              <a:t>судимості</a:t>
            </a:r>
            <a:r>
              <a:rPr lang="ru-RU" sz="2000" dirty="0"/>
              <a:t> </a:t>
            </a:r>
            <a:r>
              <a:rPr lang="ru-RU" sz="2000" dirty="0" err="1"/>
              <a:t>зі</a:t>
            </a:r>
            <a:r>
              <a:rPr lang="ru-RU" sz="2000" dirty="0"/>
              <a:t> </a:t>
            </a:r>
            <a:r>
              <a:rPr lang="ru-RU" sz="2000" dirty="0" err="1"/>
              <a:t>звільненим</a:t>
            </a:r>
            <a:r>
              <a:rPr lang="ru-RU" sz="2000" dirty="0"/>
              <a:t> </a:t>
            </a:r>
            <a:r>
              <a:rPr lang="ru-RU" sz="2000" dirty="0" err="1"/>
              <a:t>після</a:t>
            </a:r>
            <a:r>
              <a:rPr lang="ru-RU" sz="2000" dirty="0"/>
              <a:t> </a:t>
            </a:r>
            <a:r>
              <a:rPr lang="ru-RU" sz="2000" dirty="0" err="1"/>
              <a:t>відбуття</a:t>
            </a:r>
            <a:r>
              <a:rPr lang="ru-RU" sz="2000" dirty="0"/>
              <a:t> </a:t>
            </a:r>
            <a:r>
              <a:rPr lang="ru-RU" sz="2000" dirty="0" err="1"/>
              <a:t>покарання</a:t>
            </a:r>
            <a:r>
              <a:rPr lang="ru-RU" sz="2000" dirty="0"/>
              <a:t> за </a:t>
            </a:r>
            <a:r>
              <a:rPr lang="ru-RU" sz="2000" dirty="0" err="1"/>
              <a:t>вбивство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заподіяння</a:t>
            </a:r>
            <a:r>
              <a:rPr lang="ru-RU" sz="2000" dirty="0"/>
              <a:t> </a:t>
            </a:r>
            <a:r>
              <a:rPr lang="ru-RU" sz="2000" dirty="0" err="1"/>
              <a:t>тілесних</a:t>
            </a:r>
            <a:r>
              <a:rPr lang="ru-RU" sz="2000" dirty="0"/>
              <a:t> </a:t>
            </a:r>
            <a:r>
              <a:rPr lang="ru-RU" sz="2000" dirty="0" err="1"/>
              <a:t>пошкоджень</a:t>
            </a:r>
            <a:r>
              <a:rPr lang="ru-RU" sz="2000" dirty="0"/>
              <a:t>.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8. Методика </a:t>
            </a:r>
            <a:r>
              <a:rPr lang="ru-RU" sz="2000" dirty="0" err="1"/>
              <a:t>проведення</a:t>
            </a:r>
            <a:r>
              <a:rPr lang="ru-RU" sz="2000" dirty="0"/>
              <a:t> </a:t>
            </a:r>
            <a:r>
              <a:rPr lang="ru-RU" sz="2000" dirty="0" err="1"/>
              <a:t>інших</a:t>
            </a:r>
            <a:r>
              <a:rPr lang="ru-RU" sz="2000" dirty="0"/>
              <a:t> </a:t>
            </a:r>
            <a:r>
              <a:rPr lang="ru-RU" sz="2000" dirty="0" err="1"/>
              <a:t>заходів</a:t>
            </a:r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попередження</a:t>
            </a:r>
            <a:r>
              <a:rPr lang="ru-RU" sz="2000" dirty="0"/>
              <a:t> </a:t>
            </a:r>
            <a:r>
              <a:rPr lang="ru-RU" sz="2000" dirty="0" err="1"/>
              <a:t>вбивства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заподіяння</a:t>
            </a:r>
            <a:r>
              <a:rPr lang="ru-RU" sz="2000" dirty="0"/>
              <a:t> </a:t>
            </a:r>
            <a:r>
              <a:rPr lang="ru-RU" sz="2000" dirty="0" err="1"/>
              <a:t>тілесних</a:t>
            </a:r>
            <a:r>
              <a:rPr lang="ru-RU" sz="2000" dirty="0"/>
              <a:t> </a:t>
            </a:r>
            <a:r>
              <a:rPr lang="ru-RU" sz="2000" dirty="0" err="1"/>
              <a:t>пошкоджень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3727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5886400" cy="1703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err="1">
                <a:solidFill>
                  <a:srgbClr val="00B0F0"/>
                </a:solidFill>
              </a:rPr>
              <a:t>Об'єктом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вивчення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/>
              <a:t>криміналістичної</a:t>
            </a:r>
            <a:r>
              <a:rPr lang="ru-RU" dirty="0"/>
              <a:t> методики є два </a:t>
            </a:r>
            <a:r>
              <a:rPr lang="ru-RU" dirty="0" err="1"/>
              <a:t>взаємопов'язані</a:t>
            </a:r>
            <a:r>
              <a:rPr lang="ru-RU" dirty="0"/>
              <a:t>, але </a:t>
            </a:r>
            <a:r>
              <a:rPr lang="ru-RU" dirty="0" err="1"/>
              <a:t>протилежні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: </a:t>
            </a:r>
            <a:r>
              <a:rPr lang="ru-RU" dirty="0" err="1"/>
              <a:t>механізм</a:t>
            </a:r>
            <a:r>
              <a:rPr lang="ru-RU" dirty="0"/>
              <a:t> </a:t>
            </a:r>
            <a:r>
              <a:rPr lang="ru-RU" dirty="0" err="1"/>
              <a:t>скоєння</a:t>
            </a:r>
            <a:r>
              <a:rPr lang="ru-RU" dirty="0"/>
              <a:t> </a:t>
            </a:r>
            <a:r>
              <a:rPr lang="ru-RU" dirty="0" err="1"/>
              <a:t>злочину</a:t>
            </a:r>
            <a:r>
              <a:rPr lang="ru-RU" dirty="0"/>
              <a:t> </a:t>
            </a:r>
            <a:r>
              <a:rPr lang="ru-RU" dirty="0" err="1"/>
              <a:t>окремого</a:t>
            </a:r>
            <a:r>
              <a:rPr lang="ru-RU" dirty="0"/>
              <a:t> виду й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дізнання</a:t>
            </a:r>
            <a:r>
              <a:rPr lang="ru-RU" dirty="0"/>
              <a:t> та </a:t>
            </a:r>
            <a:r>
              <a:rPr lang="ru-RU" dirty="0" err="1"/>
              <a:t>слідства</a:t>
            </a:r>
            <a:r>
              <a:rPr lang="ru-RU" dirty="0"/>
              <a:t> з </a:t>
            </a:r>
            <a:r>
              <a:rPr lang="ru-RU" dirty="0" err="1"/>
              <a:t>розслідування</a:t>
            </a:r>
            <a:r>
              <a:rPr lang="ru-RU" dirty="0"/>
              <a:t> таких </a:t>
            </a:r>
            <a:r>
              <a:rPr lang="ru-RU" dirty="0" err="1"/>
              <a:t>злочинів</a:t>
            </a:r>
            <a:r>
              <a:rPr lang="ru-RU" dirty="0"/>
              <a:t>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64904"/>
            <a:ext cx="9144000" cy="31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117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350" y="116632"/>
            <a:ext cx="6246440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>
                <a:solidFill>
                  <a:srgbClr val="00B0F0"/>
                </a:solidFill>
              </a:rPr>
              <a:t>Суть </a:t>
            </a:r>
            <a:r>
              <a:rPr lang="ru-RU" sz="2400" dirty="0" err="1">
                <a:solidFill>
                  <a:srgbClr val="00B0F0"/>
                </a:solidFill>
              </a:rPr>
              <a:t>криміналістичної</a:t>
            </a:r>
            <a:r>
              <a:rPr lang="ru-RU" sz="2400" dirty="0">
                <a:solidFill>
                  <a:srgbClr val="00B0F0"/>
                </a:solidFill>
              </a:rPr>
              <a:t> методики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практична </a:t>
            </a:r>
            <a:r>
              <a:rPr lang="ru-RU" dirty="0" err="1"/>
              <a:t>реалізація</a:t>
            </a:r>
            <a:r>
              <a:rPr lang="ru-RU" dirty="0"/>
              <a:t> в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дізнання</a:t>
            </a:r>
            <a:r>
              <a:rPr lang="ru-RU" dirty="0"/>
              <a:t> і </a:t>
            </a:r>
            <a:r>
              <a:rPr lang="ru-RU" dirty="0" err="1"/>
              <a:t>досудового</a:t>
            </a:r>
            <a:r>
              <a:rPr lang="ru-RU" dirty="0"/>
              <a:t> </a:t>
            </a:r>
            <a:r>
              <a:rPr lang="ru-RU" dirty="0" err="1"/>
              <a:t>слідства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криміналістичної</a:t>
            </a:r>
            <a:r>
              <a:rPr lang="ru-RU" dirty="0"/>
              <a:t> </a:t>
            </a:r>
            <a:r>
              <a:rPr lang="ru-RU" dirty="0" err="1"/>
              <a:t>техніки</a:t>
            </a:r>
            <a:r>
              <a:rPr lang="ru-RU" dirty="0"/>
              <a:t> разом з </a:t>
            </a:r>
            <a:r>
              <a:rPr lang="ru-RU" dirty="0" err="1"/>
              <a:t>прийомами</a:t>
            </a:r>
            <a:r>
              <a:rPr lang="ru-RU" dirty="0"/>
              <a:t> і </a:t>
            </a:r>
            <a:r>
              <a:rPr lang="ru-RU" dirty="0" err="1"/>
              <a:t>рекомендаціями</a:t>
            </a:r>
            <a:r>
              <a:rPr lang="ru-RU" dirty="0"/>
              <a:t> </a:t>
            </a:r>
            <a:r>
              <a:rPr lang="ru-RU" dirty="0" err="1"/>
              <a:t>криміналістичної</a:t>
            </a:r>
            <a:r>
              <a:rPr lang="ru-RU" dirty="0"/>
              <a:t> тактики, </a:t>
            </a:r>
            <a:r>
              <a:rPr lang="ru-RU" dirty="0" err="1"/>
              <a:t>направлених</a:t>
            </a:r>
            <a:r>
              <a:rPr lang="ru-RU" dirty="0"/>
              <a:t> на </a:t>
            </a:r>
            <a:r>
              <a:rPr lang="ru-RU" dirty="0" err="1"/>
              <a:t>розкриття</a:t>
            </a:r>
            <a:r>
              <a:rPr lang="ru-RU" dirty="0"/>
              <a:t>, </a:t>
            </a:r>
            <a:r>
              <a:rPr lang="ru-RU" dirty="0" err="1"/>
              <a:t>розслідування</a:t>
            </a:r>
            <a:r>
              <a:rPr lang="ru-RU" dirty="0"/>
              <a:t> і </a:t>
            </a:r>
            <a:r>
              <a:rPr lang="ru-RU" dirty="0" err="1"/>
              <a:t>попередження</a:t>
            </a:r>
            <a:r>
              <a:rPr lang="ru-RU" dirty="0"/>
              <a:t> </a:t>
            </a:r>
            <a:r>
              <a:rPr lang="ru-RU" dirty="0" err="1"/>
              <a:t>злочинів</a:t>
            </a:r>
            <a:r>
              <a:rPr lang="ru-RU" dirty="0"/>
              <a:t>.</a:t>
            </a:r>
          </a:p>
        </p:txBody>
      </p:sp>
      <p:pic>
        <p:nvPicPr>
          <p:cNvPr id="4099" name="Picture 3" descr="C:\Users\пк\AppData\Local\Microsoft\Windows\Temporary Internet Files\Content.IE5\58IAIRWZ\75px-Eo-scale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112" y="116632"/>
            <a:ext cx="952717" cy="812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0827" y="2780928"/>
            <a:ext cx="6130566" cy="378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12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836712"/>
            <a:ext cx="7488832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err="1">
                <a:solidFill>
                  <a:srgbClr val="00B0F0"/>
                </a:solidFill>
              </a:rPr>
              <a:t>Завдання</a:t>
            </a:r>
            <a:r>
              <a:rPr lang="ru-RU" sz="2800" dirty="0">
                <a:solidFill>
                  <a:srgbClr val="00B0F0"/>
                </a:solidFill>
              </a:rPr>
              <a:t> </a:t>
            </a:r>
            <a:r>
              <a:rPr lang="ru-RU" sz="2800" dirty="0" err="1">
                <a:solidFill>
                  <a:srgbClr val="00B0F0"/>
                </a:solidFill>
              </a:rPr>
              <a:t>криміналістичної</a:t>
            </a:r>
            <a:r>
              <a:rPr lang="ru-RU" sz="2800" dirty="0">
                <a:solidFill>
                  <a:srgbClr val="00B0F0"/>
                </a:solidFill>
              </a:rPr>
              <a:t> методики:</a:t>
            </a:r>
          </a:p>
          <a:p>
            <a:endParaRPr lang="ru-RU" dirty="0"/>
          </a:p>
          <a:p>
            <a:pPr>
              <a:lnSpc>
                <a:spcPct val="150000"/>
              </a:lnSpc>
            </a:pPr>
            <a:r>
              <a:rPr lang="ru-RU" dirty="0"/>
              <a:t>- </a:t>
            </a:r>
            <a:r>
              <a:rPr lang="ru-RU" dirty="0" err="1">
                <a:solidFill>
                  <a:srgbClr val="00B0F0"/>
                </a:solidFill>
              </a:rPr>
              <a:t>загальне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/>
              <a:t>- </a:t>
            </a:r>
            <a:r>
              <a:rPr lang="ru-RU" dirty="0" err="1"/>
              <a:t>цілеспрямована</a:t>
            </a:r>
            <a:r>
              <a:rPr lang="ru-RU" dirty="0"/>
              <a:t> </a:t>
            </a:r>
            <a:r>
              <a:rPr lang="ru-RU" dirty="0" err="1"/>
              <a:t>боротьба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злочинністю</a:t>
            </a:r>
            <a:r>
              <a:rPr lang="ru-RU" dirty="0"/>
              <a:t>;</a:t>
            </a:r>
          </a:p>
          <a:p>
            <a:pPr>
              <a:lnSpc>
                <a:spcPct val="150000"/>
              </a:lnSpc>
            </a:pPr>
            <a:endParaRPr lang="ru-RU" dirty="0"/>
          </a:p>
          <a:p>
            <a:pPr>
              <a:lnSpc>
                <a:spcPct val="150000"/>
              </a:lnSpc>
            </a:pPr>
            <a:r>
              <a:rPr lang="ru-RU" dirty="0"/>
              <a:t>- </a:t>
            </a:r>
            <a:r>
              <a:rPr lang="ru-RU" dirty="0" err="1">
                <a:solidFill>
                  <a:srgbClr val="00B0F0"/>
                </a:solidFill>
              </a:rPr>
              <a:t>спеціальні</a:t>
            </a:r>
            <a:r>
              <a:rPr lang="ru-RU" dirty="0"/>
              <a:t> -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злочинців</a:t>
            </a:r>
            <a:r>
              <a:rPr lang="ru-RU" dirty="0"/>
              <a:t> і </a:t>
            </a:r>
            <a:r>
              <a:rPr lang="ru-RU" dirty="0" err="1"/>
              <a:t>злочинів</a:t>
            </a:r>
            <a:r>
              <a:rPr lang="ru-RU" dirty="0"/>
              <a:t>; </a:t>
            </a:r>
            <a:r>
              <a:rPr lang="ru-RU" dirty="0" err="1"/>
              <a:t>вивчення</a:t>
            </a:r>
            <a:r>
              <a:rPr lang="ru-RU" dirty="0"/>
              <a:t> передового </a:t>
            </a:r>
            <a:r>
              <a:rPr lang="ru-RU" dirty="0" err="1"/>
              <a:t>досвіду</a:t>
            </a:r>
            <a:r>
              <a:rPr lang="ru-RU" dirty="0"/>
              <a:t> з </a:t>
            </a:r>
            <a:r>
              <a:rPr lang="ru-RU" dirty="0" err="1"/>
              <a:t>виявлення</a:t>
            </a:r>
            <a:r>
              <a:rPr lang="ru-RU" dirty="0"/>
              <a:t>, </a:t>
            </a:r>
            <a:r>
              <a:rPr lang="ru-RU" dirty="0" err="1"/>
              <a:t>розслідування</a:t>
            </a:r>
            <a:r>
              <a:rPr lang="ru-RU" dirty="0"/>
              <a:t>, </a:t>
            </a:r>
            <a:r>
              <a:rPr lang="ru-RU" dirty="0" err="1"/>
              <a:t>розкриття</a:t>
            </a:r>
            <a:r>
              <a:rPr lang="ru-RU" dirty="0"/>
              <a:t> та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окремим</a:t>
            </a:r>
            <a:r>
              <a:rPr lang="ru-RU" dirty="0"/>
              <a:t> видам </a:t>
            </a:r>
            <a:r>
              <a:rPr lang="ru-RU" dirty="0" err="1"/>
              <a:t>злочинів</a:t>
            </a:r>
            <a:r>
              <a:rPr lang="ru-RU" dirty="0"/>
              <a:t>; </a:t>
            </a:r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науково-обґрунтованих</a:t>
            </a:r>
            <a:r>
              <a:rPr lang="ru-RU" dirty="0"/>
              <a:t> </a:t>
            </a:r>
            <a:r>
              <a:rPr lang="ru-RU" dirty="0" err="1"/>
              <a:t>методичних</a:t>
            </a:r>
            <a:r>
              <a:rPr lang="ru-RU" dirty="0"/>
              <a:t> </a:t>
            </a:r>
            <a:r>
              <a:rPr lang="ru-RU" dirty="0" err="1"/>
              <a:t>рекомендацій</a:t>
            </a:r>
            <a:r>
              <a:rPr lang="ru-RU" dirty="0"/>
              <a:t> та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розслідування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злочинів</a:t>
            </a:r>
            <a:r>
              <a:rPr lang="ru-RU" dirty="0"/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203" b="100000" l="2667" r="100000">
                        <a14:foregroundMark x1="53667" y1="81139" x2="92333" y2="70463"/>
                        <a14:foregroundMark x1="89333" y1="76512" x2="54667" y2="96085"/>
                        <a14:foregroundMark x1="39667" y1="91459" x2="9667" y2="57651"/>
                        <a14:foregroundMark x1="27667" y1="83274" x2="15667" y2="62989"/>
                        <a14:foregroundMark x1="20000" y1="74377" x2="13667" y2="65480"/>
                        <a14:foregroundMark x1="9667" y1="58363" x2="6667" y2="402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735" y="4127272"/>
            <a:ext cx="2904399" cy="2720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114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53244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B0F0"/>
                </a:solidFill>
              </a:rPr>
              <a:t>До </a:t>
            </a:r>
            <a:r>
              <a:rPr lang="ru-RU" dirty="0" err="1">
                <a:solidFill>
                  <a:srgbClr val="00B0F0"/>
                </a:solidFill>
              </a:rPr>
              <a:t>спеціальних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завдань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криміналістичної</a:t>
            </a:r>
            <a:r>
              <a:rPr lang="ru-RU" dirty="0">
                <a:solidFill>
                  <a:srgbClr val="00B0F0"/>
                </a:solidFill>
              </a:rPr>
              <a:t> методики </a:t>
            </a:r>
            <a:r>
              <a:rPr lang="ru-RU" dirty="0" err="1">
                <a:solidFill>
                  <a:srgbClr val="00B0F0"/>
                </a:solidFill>
              </a:rPr>
              <a:t>традиційно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відносять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такі</a:t>
            </a:r>
            <a:r>
              <a:rPr lang="ru-RU" dirty="0">
                <a:solidFill>
                  <a:srgbClr val="00B0F0"/>
                </a:solidFill>
              </a:rPr>
              <a:t>:</a:t>
            </a:r>
          </a:p>
          <a:p>
            <a:endParaRPr lang="ru-RU" dirty="0"/>
          </a:p>
          <a:p>
            <a:pPr>
              <a:lnSpc>
                <a:spcPct val="150000"/>
              </a:lnSpc>
            </a:pPr>
            <a:r>
              <a:rPr lang="ru-RU" dirty="0"/>
              <a:t>а) </a:t>
            </a:r>
            <a:r>
              <a:rPr lang="ru-RU" dirty="0" err="1"/>
              <a:t>теоретичне</a:t>
            </a:r>
            <a:r>
              <a:rPr lang="ru-RU" dirty="0"/>
              <a:t> </a:t>
            </a:r>
            <a:r>
              <a:rPr lang="ru-RU" dirty="0" err="1">
                <a:solidFill>
                  <a:srgbClr val="00B0F0"/>
                </a:solidFill>
              </a:rPr>
              <a:t>дослідження</a:t>
            </a:r>
            <a:r>
              <a:rPr lang="ru-RU" dirty="0"/>
              <a:t> </a:t>
            </a:r>
            <a:r>
              <a:rPr lang="ru-RU" dirty="0" err="1"/>
              <a:t>закономірностей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належать до предмета </a:t>
            </a:r>
            <a:r>
              <a:rPr lang="ru-RU" dirty="0" err="1"/>
              <a:t>криміналістичної</a:t>
            </a:r>
            <a:r>
              <a:rPr lang="ru-RU" dirty="0"/>
              <a:t> методики та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передумов</a:t>
            </a:r>
            <a:r>
              <a:rPr lang="ru-RU" dirty="0"/>
              <a:t> для </a:t>
            </a:r>
            <a:r>
              <a:rPr lang="ru-RU" dirty="0" err="1"/>
              <a:t>розроблення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криміналістичних</a:t>
            </a:r>
            <a:r>
              <a:rPr lang="ru-RU" dirty="0"/>
              <a:t> методик;</a:t>
            </a:r>
          </a:p>
          <a:p>
            <a:pPr>
              <a:lnSpc>
                <a:spcPct val="150000"/>
              </a:lnSpc>
            </a:pPr>
            <a:endParaRPr lang="ru-RU" dirty="0"/>
          </a:p>
          <a:p>
            <a:pPr>
              <a:lnSpc>
                <a:spcPct val="150000"/>
              </a:lnSpc>
            </a:pPr>
            <a:r>
              <a:rPr lang="ru-RU" dirty="0"/>
              <a:t>б) </a:t>
            </a:r>
            <a:r>
              <a:rPr lang="ru-RU" dirty="0" err="1">
                <a:solidFill>
                  <a:srgbClr val="00B0F0"/>
                </a:solidFill>
              </a:rPr>
              <a:t>удосконаленн</a:t>
            </a:r>
            <a:r>
              <a:rPr lang="ru-RU" dirty="0" err="1"/>
              <a:t>я</a:t>
            </a:r>
            <a:r>
              <a:rPr lang="ru-RU" dirty="0"/>
              <a:t> </a:t>
            </a:r>
            <a:r>
              <a:rPr lang="ru-RU" dirty="0" err="1"/>
              <a:t>наявних</a:t>
            </a:r>
            <a:r>
              <a:rPr lang="ru-RU" dirty="0"/>
              <a:t>, </a:t>
            </a:r>
            <a:r>
              <a:rPr lang="ru-RU" dirty="0" err="1"/>
              <a:t>розроблення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криміналістичних</a:t>
            </a:r>
            <a:r>
              <a:rPr lang="ru-RU" dirty="0"/>
              <a:t> методик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</a:t>
            </a:r>
            <a:r>
              <a:rPr lang="ru-RU" dirty="0" err="1"/>
              <a:t>криміналістики</a:t>
            </a:r>
            <a:r>
              <a:rPr lang="ru-RU" dirty="0"/>
              <a:t>, </a:t>
            </a:r>
            <a:r>
              <a:rPr lang="ru-RU" dirty="0" err="1"/>
              <a:t>кримінального</a:t>
            </a:r>
            <a:r>
              <a:rPr lang="ru-RU" dirty="0"/>
              <a:t> та </a:t>
            </a:r>
            <a:r>
              <a:rPr lang="ru-RU" dirty="0" err="1"/>
              <a:t>кримінально-процесуального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,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злочинної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</a:t>
            </a:r>
          </a:p>
          <a:p>
            <a:pPr>
              <a:lnSpc>
                <a:spcPct val="150000"/>
              </a:lnSpc>
            </a:pPr>
            <a:endParaRPr lang="ru-RU" dirty="0"/>
          </a:p>
          <a:p>
            <a:pPr>
              <a:lnSpc>
                <a:spcPct val="150000"/>
              </a:lnSpc>
            </a:pPr>
            <a:r>
              <a:rPr lang="ru-RU" dirty="0"/>
              <a:t>в</a:t>
            </a:r>
            <a:r>
              <a:rPr lang="ru-RU" dirty="0">
                <a:solidFill>
                  <a:srgbClr val="00B0F0"/>
                </a:solidFill>
              </a:rPr>
              <a:t>) </a:t>
            </a:r>
            <a:r>
              <a:rPr lang="ru-RU" dirty="0" err="1">
                <a:solidFill>
                  <a:srgbClr val="00B0F0"/>
                </a:solidFill>
              </a:rPr>
              <a:t>розроблення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/>
              <a:t>комплексних</a:t>
            </a:r>
            <a:r>
              <a:rPr lang="ru-RU" dirty="0"/>
              <a:t> методик </a:t>
            </a:r>
            <a:r>
              <a:rPr lang="ru-RU" dirty="0" err="1"/>
              <a:t>розслідування</a:t>
            </a:r>
            <a:r>
              <a:rPr lang="ru-RU" dirty="0"/>
              <a:t> </a:t>
            </a:r>
            <a:r>
              <a:rPr lang="ru-RU" dirty="0" err="1"/>
              <a:t>злочинів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охоплюють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(</a:t>
            </a:r>
            <a:r>
              <a:rPr lang="ru-RU" dirty="0" err="1"/>
              <a:t>родів</a:t>
            </a:r>
            <a:r>
              <a:rPr lang="ru-RU" dirty="0"/>
              <a:t>) </a:t>
            </a:r>
            <a:r>
              <a:rPr lang="ru-RU" dirty="0" err="1"/>
              <a:t>злочинів</a:t>
            </a:r>
            <a:r>
              <a:rPr lang="ru-RU" dirty="0"/>
              <a:t>, </a:t>
            </a:r>
            <a:r>
              <a:rPr lang="ru-RU" dirty="0" err="1"/>
              <a:t>об'єднаних</a:t>
            </a:r>
            <a:r>
              <a:rPr lang="ru-RU" dirty="0"/>
              <a:t> </a:t>
            </a:r>
            <a:r>
              <a:rPr lang="ru-RU" dirty="0" err="1"/>
              <a:t>єдиною</a:t>
            </a:r>
            <a:r>
              <a:rPr lang="ru-RU" dirty="0"/>
              <a:t> </a:t>
            </a:r>
            <a:r>
              <a:rPr lang="ru-RU" dirty="0" err="1"/>
              <a:t>умовою</a:t>
            </a:r>
            <a:r>
              <a:rPr lang="ru-RU" dirty="0"/>
              <a:t> </a:t>
            </a:r>
            <a:r>
              <a:rPr lang="ru-RU" dirty="0" err="1"/>
              <a:t>механізму</a:t>
            </a:r>
            <a:r>
              <a:rPr lang="ru-RU" dirty="0"/>
              <a:t>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злочину</a:t>
            </a:r>
            <a:r>
              <a:rPr lang="ru-RU" dirty="0"/>
              <a:t> (</a:t>
            </a:r>
            <a:r>
              <a:rPr lang="ru-RU" dirty="0" err="1"/>
              <a:t>місцем</a:t>
            </a:r>
            <a:r>
              <a:rPr lang="ru-RU" dirty="0"/>
              <a:t>, часом, </a:t>
            </a:r>
            <a:r>
              <a:rPr lang="ru-RU" dirty="0" err="1"/>
              <a:t>знаряддям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);</a:t>
            </a:r>
          </a:p>
          <a:p>
            <a:pPr>
              <a:lnSpc>
                <a:spcPct val="150000"/>
              </a:lnSpc>
            </a:pPr>
            <a:endParaRPr lang="ru-RU" dirty="0"/>
          </a:p>
          <a:p>
            <a:pPr>
              <a:lnSpc>
                <a:spcPct val="150000"/>
              </a:lnSpc>
            </a:pPr>
            <a:r>
              <a:rPr lang="ru-RU" dirty="0"/>
              <a:t>г) </a:t>
            </a:r>
            <a:r>
              <a:rPr lang="ru-RU" dirty="0" err="1">
                <a:solidFill>
                  <a:srgbClr val="00B0F0"/>
                </a:solidFill>
              </a:rPr>
              <a:t>вивчення</a:t>
            </a:r>
            <a:r>
              <a:rPr lang="ru-RU" dirty="0">
                <a:solidFill>
                  <a:srgbClr val="00B0F0"/>
                </a:solidFill>
              </a:rPr>
              <a:t> та </a:t>
            </a:r>
            <a:r>
              <a:rPr lang="ru-RU" dirty="0" err="1">
                <a:solidFill>
                  <a:srgbClr val="00B0F0"/>
                </a:solidFill>
              </a:rPr>
              <a:t>використання</a:t>
            </a:r>
            <a:r>
              <a:rPr lang="ru-RU" dirty="0">
                <a:solidFill>
                  <a:srgbClr val="00B0F0"/>
                </a:solidFill>
              </a:rPr>
              <a:t> закордонного </a:t>
            </a:r>
            <a:r>
              <a:rPr lang="ru-RU" dirty="0" err="1">
                <a:solidFill>
                  <a:srgbClr val="00B0F0"/>
                </a:solidFill>
              </a:rPr>
              <a:t>досвіду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/>
              <a:t>боротьби</a:t>
            </a:r>
            <a:r>
              <a:rPr lang="ru-RU" dirty="0"/>
              <a:t> з </a:t>
            </a:r>
            <a:r>
              <a:rPr lang="ru-RU" dirty="0" err="1"/>
              <a:t>окремими</a:t>
            </a:r>
            <a:r>
              <a:rPr lang="ru-RU" dirty="0"/>
              <a:t> видами </a:t>
            </a:r>
            <a:r>
              <a:rPr lang="ru-RU" dirty="0" err="1"/>
              <a:t>злочинів</a:t>
            </a:r>
            <a:r>
              <a:rPr lang="ru-RU" dirty="0"/>
              <a:t> та в </a:t>
            </a:r>
            <a:r>
              <a:rPr lang="ru-RU" dirty="0" err="1"/>
              <a:t>розкриття</a:t>
            </a:r>
            <a:r>
              <a:rPr lang="ru-RU" dirty="0"/>
              <a:t> й </a:t>
            </a:r>
            <a:r>
              <a:rPr lang="ru-RU" dirty="0" err="1"/>
              <a:t>розслідування</a:t>
            </a:r>
            <a:r>
              <a:rPr lang="ru-RU" dirty="0"/>
              <a:t> </a:t>
            </a:r>
            <a:r>
              <a:rPr lang="ru-RU" dirty="0" err="1"/>
              <a:t>злочинів</a:t>
            </a:r>
            <a:r>
              <a:rPr lang="ru-RU" dirty="0"/>
              <a:t> </a:t>
            </a:r>
            <a:r>
              <a:rPr lang="ru-RU" dirty="0" err="1"/>
              <a:t>загалом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2561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63688" y="332656"/>
            <a:ext cx="738031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>
                <a:solidFill>
                  <a:srgbClr val="FF0000"/>
                </a:solidFill>
              </a:rPr>
              <a:t>До </a:t>
            </a:r>
            <a:r>
              <a:rPr lang="ru-RU" dirty="0" err="1">
                <a:solidFill>
                  <a:srgbClr val="FF0000"/>
                </a:solidFill>
              </a:rPr>
              <a:t>важливих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завдань</a:t>
            </a:r>
            <a:r>
              <a:rPr lang="ru-RU" dirty="0">
                <a:solidFill>
                  <a:srgbClr val="FF0000"/>
                </a:solidFill>
              </a:rPr>
              <a:t> методики </a:t>
            </a:r>
            <a:r>
              <a:rPr lang="ru-RU" dirty="0" err="1">
                <a:solidFill>
                  <a:srgbClr val="FF0000"/>
                </a:solidFill>
              </a:rPr>
              <a:t>розслідування</a:t>
            </a:r>
            <a:r>
              <a:rPr lang="ru-RU" dirty="0">
                <a:solidFill>
                  <a:srgbClr val="FF0000"/>
                </a:solidFill>
              </a:rPr>
              <a:t> належать </a:t>
            </a:r>
            <a:r>
              <a:rPr lang="ru-RU" dirty="0" err="1">
                <a:solidFill>
                  <a:srgbClr val="FF0000"/>
                </a:solidFill>
              </a:rPr>
              <a:t>розробка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криміналістичних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аспектів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проблеми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латентності</a:t>
            </a:r>
            <a:r>
              <a:rPr lang="ru-RU" dirty="0">
                <a:solidFill>
                  <a:srgbClr val="FF0000"/>
                </a:solidFill>
              </a:rPr>
              <a:t> і </a:t>
            </a:r>
            <a:r>
              <a:rPr lang="ru-RU" dirty="0" err="1">
                <a:solidFill>
                  <a:srgbClr val="FF0000"/>
                </a:solidFill>
              </a:rPr>
              <a:t>розкриття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злочинів</a:t>
            </a:r>
            <a:r>
              <a:rPr lang="ru-RU" dirty="0">
                <a:solidFill>
                  <a:srgbClr val="FF0000"/>
                </a:solidFill>
              </a:rPr>
              <a:t>. </a:t>
            </a:r>
            <a:r>
              <a:rPr lang="ru-RU" dirty="0" err="1">
                <a:solidFill>
                  <a:srgbClr val="FF0000"/>
                </a:solidFill>
              </a:rPr>
              <a:t>Латентність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пов’язана</a:t>
            </a:r>
            <a:r>
              <a:rPr lang="ru-RU" dirty="0">
                <a:solidFill>
                  <a:srgbClr val="FF0000"/>
                </a:solidFill>
              </a:rPr>
              <a:t> з </a:t>
            </a:r>
            <a:r>
              <a:rPr lang="ru-RU" dirty="0" err="1">
                <a:solidFill>
                  <a:srgbClr val="FF0000"/>
                </a:solidFill>
              </a:rPr>
              <a:t>рівнем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виявлення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злочинів</a:t>
            </a:r>
            <a:r>
              <a:rPr lang="ru-RU" dirty="0">
                <a:solidFill>
                  <a:srgbClr val="FF0000"/>
                </a:solidFill>
              </a:rPr>
              <a:t>. </a:t>
            </a:r>
            <a:r>
              <a:rPr lang="ru-RU" dirty="0" err="1">
                <a:solidFill>
                  <a:srgbClr val="FF0000"/>
                </a:solidFill>
              </a:rPr>
              <a:t>Деякі</a:t>
            </a:r>
            <a:r>
              <a:rPr lang="ru-RU" dirty="0">
                <a:solidFill>
                  <a:srgbClr val="FF0000"/>
                </a:solidFill>
              </a:rPr>
              <a:t> з таких </a:t>
            </a:r>
            <a:r>
              <a:rPr lang="ru-RU" dirty="0" err="1">
                <a:solidFill>
                  <a:srgbClr val="FF0000"/>
                </a:solidFill>
              </a:rPr>
              <a:t>діянь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виявляються</a:t>
            </a:r>
            <a:r>
              <a:rPr lang="ru-RU" dirty="0">
                <a:solidFill>
                  <a:srgbClr val="FF0000"/>
                </a:solidFill>
              </a:rPr>
              <a:t> через </a:t>
            </a:r>
            <a:r>
              <a:rPr lang="ru-RU" dirty="0" err="1">
                <a:solidFill>
                  <a:srgbClr val="FF0000"/>
                </a:solidFill>
              </a:rPr>
              <a:t>певний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іноді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тривалий</a:t>
            </a:r>
            <a:r>
              <a:rPr lang="ru-RU" dirty="0">
                <a:solidFill>
                  <a:srgbClr val="FF0000"/>
                </a:solidFill>
              </a:rPr>
              <a:t> час, </a:t>
            </a:r>
            <a:r>
              <a:rPr lang="ru-RU" dirty="0" err="1">
                <a:solidFill>
                  <a:srgbClr val="FF0000"/>
                </a:solidFill>
              </a:rPr>
              <a:t>деякі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взагалі</a:t>
            </a:r>
            <a:r>
              <a:rPr lang="ru-RU" dirty="0">
                <a:solidFill>
                  <a:srgbClr val="FF0000"/>
                </a:solidFill>
              </a:rPr>
              <a:t> не </a:t>
            </a:r>
            <a:r>
              <a:rPr lang="ru-RU" dirty="0" err="1">
                <a:solidFill>
                  <a:srgbClr val="FF0000"/>
                </a:solidFill>
              </a:rPr>
              <a:t>виявляються</a:t>
            </a:r>
            <a:r>
              <a:rPr lang="ru-RU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288" y="4581128"/>
            <a:ext cx="756084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>
                <a:solidFill>
                  <a:srgbClr val="000099"/>
                </a:solidFill>
              </a:rPr>
              <a:t>Особливого </a:t>
            </a:r>
            <a:r>
              <a:rPr lang="ru-RU" dirty="0" err="1">
                <a:solidFill>
                  <a:srgbClr val="000099"/>
                </a:solidFill>
              </a:rPr>
              <a:t>значення</a:t>
            </a:r>
            <a:r>
              <a:rPr lang="ru-RU" dirty="0">
                <a:solidFill>
                  <a:srgbClr val="000099"/>
                </a:solidFill>
              </a:rPr>
              <a:t> </a:t>
            </a:r>
            <a:r>
              <a:rPr lang="ru-RU" dirty="0" err="1">
                <a:solidFill>
                  <a:srgbClr val="000099"/>
                </a:solidFill>
              </a:rPr>
              <a:t>набуває</a:t>
            </a:r>
            <a:r>
              <a:rPr lang="ru-RU" dirty="0">
                <a:solidFill>
                  <a:srgbClr val="000099"/>
                </a:solidFill>
              </a:rPr>
              <a:t> </a:t>
            </a:r>
            <a:r>
              <a:rPr lang="ru-RU" dirty="0" err="1">
                <a:solidFill>
                  <a:srgbClr val="000099"/>
                </a:solidFill>
              </a:rPr>
              <a:t>розробка</a:t>
            </a:r>
            <a:r>
              <a:rPr lang="ru-RU" dirty="0">
                <a:solidFill>
                  <a:srgbClr val="000099"/>
                </a:solidFill>
              </a:rPr>
              <a:t> методик </a:t>
            </a:r>
            <a:r>
              <a:rPr lang="ru-RU" dirty="0" err="1">
                <a:solidFill>
                  <a:srgbClr val="000099"/>
                </a:solidFill>
              </a:rPr>
              <a:t>розслідування</a:t>
            </a:r>
            <a:r>
              <a:rPr lang="ru-RU" dirty="0">
                <a:solidFill>
                  <a:srgbClr val="000099"/>
                </a:solidFill>
              </a:rPr>
              <a:t> </a:t>
            </a:r>
            <a:r>
              <a:rPr lang="ru-RU" dirty="0" err="1">
                <a:solidFill>
                  <a:srgbClr val="000099"/>
                </a:solidFill>
              </a:rPr>
              <a:t>злочинів</a:t>
            </a:r>
            <a:r>
              <a:rPr lang="ru-RU" dirty="0">
                <a:solidFill>
                  <a:srgbClr val="000099"/>
                </a:solidFill>
              </a:rPr>
              <a:t>, </a:t>
            </a:r>
            <a:r>
              <a:rPr lang="ru-RU" dirty="0" err="1">
                <a:solidFill>
                  <a:srgbClr val="000099"/>
                </a:solidFill>
              </a:rPr>
              <a:t>що</a:t>
            </a:r>
            <a:r>
              <a:rPr lang="ru-RU" dirty="0">
                <a:solidFill>
                  <a:srgbClr val="000099"/>
                </a:solidFill>
              </a:rPr>
              <a:t> </a:t>
            </a:r>
            <a:r>
              <a:rPr lang="ru-RU" dirty="0" err="1">
                <a:solidFill>
                  <a:srgbClr val="000099"/>
                </a:solidFill>
              </a:rPr>
              <a:t>вчиняються</a:t>
            </a:r>
            <a:r>
              <a:rPr lang="ru-RU" dirty="0">
                <a:solidFill>
                  <a:srgbClr val="000099"/>
                </a:solidFill>
              </a:rPr>
              <a:t> </a:t>
            </a:r>
            <a:r>
              <a:rPr lang="ru-RU" dirty="0" err="1">
                <a:solidFill>
                  <a:srgbClr val="000099"/>
                </a:solidFill>
              </a:rPr>
              <a:t>організованими</a:t>
            </a:r>
            <a:r>
              <a:rPr lang="ru-RU" dirty="0">
                <a:solidFill>
                  <a:srgbClr val="000099"/>
                </a:solidFill>
              </a:rPr>
              <a:t> </a:t>
            </a:r>
            <a:r>
              <a:rPr lang="ru-RU" dirty="0" err="1">
                <a:solidFill>
                  <a:srgbClr val="000099"/>
                </a:solidFill>
              </a:rPr>
              <a:t>групами</a:t>
            </a:r>
            <a:r>
              <a:rPr lang="ru-RU" dirty="0">
                <a:solidFill>
                  <a:srgbClr val="000099"/>
                </a:solidFill>
              </a:rPr>
              <a:t>, до </a:t>
            </a:r>
            <a:r>
              <a:rPr lang="ru-RU" dirty="0" err="1">
                <a:solidFill>
                  <a:srgbClr val="000099"/>
                </a:solidFill>
              </a:rPr>
              <a:t>яких</a:t>
            </a:r>
            <a:r>
              <a:rPr lang="ru-RU" dirty="0">
                <a:solidFill>
                  <a:srgbClr val="000099"/>
                </a:solidFill>
              </a:rPr>
              <a:t> належать </a:t>
            </a:r>
            <a:r>
              <a:rPr lang="ru-RU" dirty="0" err="1">
                <a:solidFill>
                  <a:srgbClr val="000099"/>
                </a:solidFill>
              </a:rPr>
              <a:t>діяння</a:t>
            </a:r>
            <a:r>
              <a:rPr lang="ru-RU" dirty="0">
                <a:solidFill>
                  <a:srgbClr val="000099"/>
                </a:solidFill>
              </a:rPr>
              <a:t> </a:t>
            </a:r>
            <a:r>
              <a:rPr lang="ru-RU" dirty="0" err="1">
                <a:solidFill>
                  <a:srgbClr val="000099"/>
                </a:solidFill>
              </a:rPr>
              <a:t>загальнокримінальні</a:t>
            </a:r>
            <a:r>
              <a:rPr lang="ru-RU" dirty="0">
                <a:solidFill>
                  <a:srgbClr val="000099"/>
                </a:solidFill>
              </a:rPr>
              <a:t> (</a:t>
            </a:r>
            <a:r>
              <a:rPr lang="ru-RU" dirty="0" err="1">
                <a:solidFill>
                  <a:srgbClr val="000099"/>
                </a:solidFill>
              </a:rPr>
              <a:t>насильницькі</a:t>
            </a:r>
            <a:r>
              <a:rPr lang="ru-RU" dirty="0">
                <a:solidFill>
                  <a:srgbClr val="000099"/>
                </a:solidFill>
              </a:rPr>
              <a:t>, </a:t>
            </a:r>
            <a:r>
              <a:rPr lang="ru-RU" dirty="0" err="1">
                <a:solidFill>
                  <a:srgbClr val="000099"/>
                </a:solidFill>
              </a:rPr>
              <a:t>насильницько-корисливі</a:t>
            </a:r>
            <a:r>
              <a:rPr lang="ru-RU" dirty="0">
                <a:solidFill>
                  <a:srgbClr val="000099"/>
                </a:solidFill>
              </a:rPr>
              <a:t>) та </a:t>
            </a:r>
            <a:r>
              <a:rPr lang="ru-RU" dirty="0" err="1">
                <a:solidFill>
                  <a:srgbClr val="000099"/>
                </a:solidFill>
              </a:rPr>
              <a:t>економічні</a:t>
            </a:r>
            <a:r>
              <a:rPr lang="ru-RU" dirty="0">
                <a:solidFill>
                  <a:srgbClr val="000099"/>
                </a:solidFill>
              </a:rPr>
              <a:t>, </a:t>
            </a:r>
            <a:r>
              <a:rPr lang="ru-RU" dirty="0" err="1">
                <a:solidFill>
                  <a:srgbClr val="000099"/>
                </a:solidFill>
              </a:rPr>
              <a:t>що</a:t>
            </a:r>
            <a:r>
              <a:rPr lang="ru-RU" dirty="0">
                <a:solidFill>
                  <a:srgbClr val="000099"/>
                </a:solidFill>
              </a:rPr>
              <a:t> </a:t>
            </a:r>
            <a:r>
              <a:rPr lang="ru-RU" dirty="0" err="1">
                <a:solidFill>
                  <a:srgbClr val="000099"/>
                </a:solidFill>
              </a:rPr>
              <a:t>вчиняються</a:t>
            </a:r>
            <a:r>
              <a:rPr lang="ru-RU" dirty="0">
                <a:solidFill>
                  <a:srgbClr val="000099"/>
                </a:solidFill>
              </a:rPr>
              <a:t> у </a:t>
            </a:r>
            <a:r>
              <a:rPr lang="ru-RU" dirty="0" err="1">
                <a:solidFill>
                  <a:srgbClr val="000099"/>
                </a:solidFill>
              </a:rPr>
              <a:t>сфері</a:t>
            </a:r>
            <a:r>
              <a:rPr lang="ru-RU" dirty="0">
                <a:solidFill>
                  <a:srgbClr val="000099"/>
                </a:solidFill>
              </a:rPr>
              <a:t> </a:t>
            </a:r>
            <a:r>
              <a:rPr lang="ru-RU" dirty="0" err="1">
                <a:solidFill>
                  <a:srgbClr val="000099"/>
                </a:solidFill>
              </a:rPr>
              <a:t>виробництва</a:t>
            </a:r>
            <a:r>
              <a:rPr lang="ru-RU" dirty="0">
                <a:solidFill>
                  <a:srgbClr val="000099"/>
                </a:solidFill>
              </a:rPr>
              <a:t>, </a:t>
            </a:r>
            <a:r>
              <a:rPr lang="ru-RU" dirty="0" err="1">
                <a:solidFill>
                  <a:srgbClr val="000099"/>
                </a:solidFill>
              </a:rPr>
              <a:t>торгівлі</a:t>
            </a:r>
            <a:r>
              <a:rPr lang="ru-RU" dirty="0">
                <a:solidFill>
                  <a:srgbClr val="000099"/>
                </a:solidFill>
              </a:rPr>
              <a:t>, </a:t>
            </a:r>
            <a:r>
              <a:rPr lang="ru-RU" dirty="0" err="1">
                <a:solidFill>
                  <a:srgbClr val="000099"/>
                </a:solidFill>
              </a:rPr>
              <a:t>обслуговування</a:t>
            </a:r>
            <a:r>
              <a:rPr lang="ru-RU" dirty="0">
                <a:solidFill>
                  <a:srgbClr val="000099"/>
                </a:solidFill>
              </a:rPr>
              <a:t>, </a:t>
            </a:r>
            <a:r>
              <a:rPr lang="ru-RU" dirty="0" err="1">
                <a:solidFill>
                  <a:srgbClr val="000099"/>
                </a:solidFill>
              </a:rPr>
              <a:t>банківської</a:t>
            </a:r>
            <a:r>
              <a:rPr lang="ru-RU" dirty="0">
                <a:solidFill>
                  <a:srgbClr val="000099"/>
                </a:solidFill>
              </a:rPr>
              <a:t> та </a:t>
            </a:r>
            <a:r>
              <a:rPr lang="ru-RU" dirty="0" err="1">
                <a:solidFill>
                  <a:srgbClr val="000099"/>
                </a:solidFill>
              </a:rPr>
              <a:t>іншої</a:t>
            </a:r>
            <a:r>
              <a:rPr lang="ru-RU" dirty="0">
                <a:solidFill>
                  <a:srgbClr val="000099"/>
                </a:solidFill>
              </a:rPr>
              <a:t> </a:t>
            </a:r>
            <a:r>
              <a:rPr lang="ru-RU" dirty="0" err="1">
                <a:solidFill>
                  <a:srgbClr val="000099"/>
                </a:solidFill>
              </a:rPr>
              <a:t>економічної</a:t>
            </a:r>
            <a:r>
              <a:rPr lang="ru-RU" dirty="0">
                <a:solidFill>
                  <a:srgbClr val="000099"/>
                </a:solidFill>
              </a:rPr>
              <a:t> </a:t>
            </a:r>
            <a:r>
              <a:rPr lang="ru-RU" dirty="0" err="1">
                <a:solidFill>
                  <a:srgbClr val="000099"/>
                </a:solidFill>
              </a:rPr>
              <a:t>діяльності</a:t>
            </a:r>
            <a:r>
              <a:rPr lang="ru-RU" dirty="0">
                <a:solidFill>
                  <a:srgbClr val="000099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3289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116632"/>
            <a:ext cx="8424936" cy="1143000"/>
          </a:xfrm>
        </p:spPr>
        <p:txBody>
          <a:bodyPr/>
          <a:lstStyle/>
          <a:p>
            <a:pPr algn="ctr"/>
            <a:r>
              <a:rPr lang="uk-UA" dirty="0"/>
              <a:t>	</a:t>
            </a:r>
            <a:r>
              <a:rPr lang="uk-UA" dirty="0">
                <a:solidFill>
                  <a:srgbClr val="00B0F0"/>
                </a:solidFill>
              </a:rPr>
              <a:t>	</a:t>
            </a:r>
            <a:r>
              <a:rPr lang="uk-UA" dirty="0" smtClean="0">
                <a:solidFill>
                  <a:srgbClr val="00B0F0"/>
                </a:solidFill>
              </a:rPr>
              <a:t>Поняття 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6348" y="1340768"/>
            <a:ext cx="8219256" cy="452596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ru-RU" dirty="0" err="1"/>
              <a:t>Криміналістична</a:t>
            </a:r>
            <a:r>
              <a:rPr lang="ru-RU" dirty="0"/>
              <a:t> методика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розділ</a:t>
            </a:r>
            <a:r>
              <a:rPr lang="ru-RU" dirty="0"/>
              <a:t> науки </a:t>
            </a:r>
            <a:r>
              <a:rPr lang="ru-RU" dirty="0" err="1"/>
              <a:t>криміналістики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являє</a:t>
            </a:r>
            <a:r>
              <a:rPr lang="ru-RU" dirty="0"/>
              <a:t> собою систему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положень</a:t>
            </a:r>
            <a:r>
              <a:rPr lang="ru-RU" dirty="0"/>
              <a:t> і </a:t>
            </a:r>
            <a:r>
              <a:rPr lang="ru-RU" dirty="0" err="1"/>
              <a:t>розроблених</a:t>
            </a:r>
            <a:r>
              <a:rPr lang="ru-RU" dirty="0"/>
              <a:t> на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практичних</a:t>
            </a:r>
            <a:r>
              <a:rPr lang="ru-RU" dirty="0"/>
              <a:t> </a:t>
            </a:r>
            <a:r>
              <a:rPr lang="ru-RU" dirty="0" err="1"/>
              <a:t>рекомендацій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оптимальну</a:t>
            </a:r>
            <a:r>
              <a:rPr lang="ru-RU" dirty="0"/>
              <a:t> </a:t>
            </a:r>
            <a:r>
              <a:rPr lang="ru-RU" dirty="0" err="1"/>
              <a:t>організацію</a:t>
            </a:r>
            <a:r>
              <a:rPr lang="ru-RU" dirty="0"/>
              <a:t> </a:t>
            </a:r>
            <a:r>
              <a:rPr lang="ru-RU" dirty="0" err="1"/>
              <a:t>розслідування</a:t>
            </a:r>
            <a:r>
              <a:rPr lang="ru-RU" dirty="0"/>
              <a:t> та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окремим</a:t>
            </a:r>
            <a:r>
              <a:rPr lang="ru-RU" dirty="0"/>
              <a:t> видам </a:t>
            </a:r>
            <a:r>
              <a:rPr lang="ru-RU" dirty="0" err="1"/>
              <a:t>злочинів</a:t>
            </a:r>
            <a:r>
              <a:rPr lang="ru-RU" dirty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5445224"/>
            <a:ext cx="56521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solidFill>
                  <a:schemeClr val="accent2"/>
                </a:solidFill>
              </a:rPr>
              <a:t>Таке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визначення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можна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зустріти</a:t>
            </a:r>
            <a:r>
              <a:rPr lang="ru-RU" dirty="0">
                <a:solidFill>
                  <a:schemeClr val="accent2"/>
                </a:solidFill>
              </a:rPr>
              <a:t> у </a:t>
            </a:r>
            <a:r>
              <a:rPr lang="ru-RU" dirty="0" err="1">
                <a:solidFill>
                  <a:schemeClr val="accent2"/>
                </a:solidFill>
              </a:rPr>
              <a:t>більшості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сучасних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підручників</a:t>
            </a:r>
            <a:r>
              <a:rPr lang="ru-RU" dirty="0">
                <a:solidFill>
                  <a:schemeClr val="accent2"/>
                </a:solidFill>
              </a:rPr>
              <a:t> (за </a:t>
            </a:r>
            <a:r>
              <a:rPr lang="ru-RU" dirty="0" err="1">
                <a:solidFill>
                  <a:schemeClr val="accent2"/>
                </a:solidFill>
              </a:rPr>
              <a:t>редакцією</a:t>
            </a:r>
            <a:r>
              <a:rPr lang="ru-RU" dirty="0">
                <a:solidFill>
                  <a:schemeClr val="accent2"/>
                </a:solidFill>
              </a:rPr>
              <a:t> Р. С. </a:t>
            </a:r>
            <a:r>
              <a:rPr lang="ru-RU" dirty="0" err="1">
                <a:solidFill>
                  <a:schemeClr val="accent2"/>
                </a:solidFill>
              </a:rPr>
              <a:t>Белкіна</a:t>
            </a:r>
            <a:r>
              <a:rPr lang="ru-RU" dirty="0">
                <a:solidFill>
                  <a:schemeClr val="accent2"/>
                </a:solidFill>
              </a:rPr>
              <a:t>, Є. П. </a:t>
            </a:r>
            <a:r>
              <a:rPr lang="ru-RU" dirty="0" err="1">
                <a:solidFill>
                  <a:schemeClr val="accent2"/>
                </a:solidFill>
              </a:rPr>
              <a:t>Іщенка</a:t>
            </a:r>
            <a:r>
              <a:rPr lang="ru-RU" dirty="0">
                <a:solidFill>
                  <a:schemeClr val="accent2"/>
                </a:solidFill>
              </a:rPr>
              <a:t>, О. Р. </a:t>
            </a:r>
            <a:r>
              <a:rPr lang="ru-RU" dirty="0" err="1">
                <a:solidFill>
                  <a:schemeClr val="accent2"/>
                </a:solidFill>
              </a:rPr>
              <a:t>Росинської</a:t>
            </a:r>
            <a:r>
              <a:rPr lang="ru-RU" dirty="0">
                <a:solidFill>
                  <a:schemeClr val="accent2"/>
                </a:solidFill>
              </a:rPr>
              <a:t>, В. Ю. </a:t>
            </a:r>
            <a:r>
              <a:rPr lang="ru-RU" dirty="0" err="1">
                <a:solidFill>
                  <a:schemeClr val="accent2"/>
                </a:solidFill>
              </a:rPr>
              <a:t>Шепітька</a:t>
            </a:r>
            <a:r>
              <a:rPr lang="ru-RU" dirty="0">
                <a:solidFill>
                  <a:schemeClr val="accent2"/>
                </a:solidFill>
              </a:rPr>
              <a:t> та </a:t>
            </a:r>
            <a:r>
              <a:rPr lang="ru-RU" dirty="0" err="1">
                <a:solidFill>
                  <a:schemeClr val="accent2"/>
                </a:solidFill>
              </a:rPr>
              <a:t>інших</a:t>
            </a:r>
            <a:r>
              <a:rPr lang="ru-RU" dirty="0">
                <a:solidFill>
                  <a:schemeClr val="accent2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42441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блако 11"/>
          <p:cNvSpPr/>
          <p:nvPr/>
        </p:nvSpPr>
        <p:spPr>
          <a:xfrm>
            <a:off x="1187624" y="5299159"/>
            <a:ext cx="2592288" cy="115417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блако 10"/>
          <p:cNvSpPr/>
          <p:nvPr/>
        </p:nvSpPr>
        <p:spPr>
          <a:xfrm>
            <a:off x="5076056" y="4680396"/>
            <a:ext cx="2988332" cy="123752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лако 9"/>
          <p:cNvSpPr/>
          <p:nvPr/>
        </p:nvSpPr>
        <p:spPr>
          <a:xfrm>
            <a:off x="323528" y="3573016"/>
            <a:ext cx="3456384" cy="129204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лако 8"/>
          <p:cNvSpPr/>
          <p:nvPr/>
        </p:nvSpPr>
        <p:spPr>
          <a:xfrm>
            <a:off x="4067944" y="2696746"/>
            <a:ext cx="3384376" cy="130831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30944" y="1340768"/>
            <a:ext cx="844551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err="1">
                <a:solidFill>
                  <a:schemeClr val="tx2"/>
                </a:solidFill>
                <a:latin typeface="Open Sans"/>
              </a:rPr>
              <a:t>Джерела</a:t>
            </a:r>
            <a:r>
              <a:rPr lang="ru-RU" b="1" dirty="0">
                <a:solidFill>
                  <a:schemeClr val="tx2"/>
                </a:solidFill>
                <a:latin typeface="Open Sans"/>
              </a:rPr>
              <a:t> </a:t>
            </a:r>
            <a:r>
              <a:rPr lang="ru-RU" b="1" dirty="0" err="1">
                <a:solidFill>
                  <a:schemeClr val="tx2"/>
                </a:solidFill>
                <a:latin typeface="Open Sans"/>
              </a:rPr>
              <a:t>криміналістичної</a:t>
            </a:r>
            <a:r>
              <a:rPr lang="ru-RU" b="1" dirty="0">
                <a:solidFill>
                  <a:schemeClr val="tx2"/>
                </a:solidFill>
                <a:latin typeface="Open Sans"/>
              </a:rPr>
              <a:t> методики</a:t>
            </a:r>
            <a:r>
              <a:rPr lang="ru-RU" dirty="0">
                <a:solidFill>
                  <a:schemeClr val="tx2"/>
                </a:solidFill>
                <a:latin typeface="Open Sans"/>
              </a:rPr>
              <a:t> є, по </a:t>
            </a:r>
            <a:r>
              <a:rPr lang="ru-RU" dirty="0" err="1">
                <a:solidFill>
                  <a:schemeClr val="tx2"/>
                </a:solidFill>
                <a:latin typeface="Open Sans"/>
              </a:rPr>
              <a:t>суті</a:t>
            </a:r>
            <a:r>
              <a:rPr lang="ru-RU" dirty="0">
                <a:solidFill>
                  <a:schemeClr val="tx2"/>
                </a:solidFill>
                <a:latin typeface="Open Sans"/>
              </a:rPr>
              <a:t>, </a:t>
            </a:r>
            <a:r>
              <a:rPr lang="ru-RU" dirty="0" err="1">
                <a:solidFill>
                  <a:schemeClr val="tx2"/>
                </a:solidFill>
                <a:latin typeface="Open Sans"/>
              </a:rPr>
              <a:t>джерелами</a:t>
            </a:r>
            <a:r>
              <a:rPr lang="ru-RU" dirty="0">
                <a:solidFill>
                  <a:schemeClr val="tx2"/>
                </a:solidFill>
                <a:latin typeface="Open Sans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Open Sans"/>
              </a:rPr>
              <a:t>методичних</a:t>
            </a:r>
            <a:r>
              <a:rPr lang="ru-RU" dirty="0">
                <a:solidFill>
                  <a:schemeClr val="tx2"/>
                </a:solidFill>
                <a:latin typeface="Open Sans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Open Sans"/>
              </a:rPr>
              <a:t>рекомендацій</a:t>
            </a:r>
            <a:r>
              <a:rPr lang="ru-RU" dirty="0">
                <a:solidFill>
                  <a:schemeClr val="tx2"/>
                </a:solidFill>
                <a:latin typeface="Open Sans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Open Sans"/>
              </a:rPr>
              <a:t>щодо</a:t>
            </a:r>
            <a:r>
              <a:rPr lang="ru-RU" dirty="0">
                <a:solidFill>
                  <a:schemeClr val="tx2"/>
                </a:solidFill>
                <a:latin typeface="Open Sans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Open Sans"/>
              </a:rPr>
              <a:t>розслідування</a:t>
            </a:r>
            <a:r>
              <a:rPr lang="ru-RU" dirty="0">
                <a:solidFill>
                  <a:schemeClr val="tx2"/>
                </a:solidFill>
                <a:latin typeface="Open Sans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Open Sans"/>
              </a:rPr>
              <a:t>окремих</a:t>
            </a:r>
            <a:r>
              <a:rPr lang="ru-RU" dirty="0">
                <a:solidFill>
                  <a:schemeClr val="tx2"/>
                </a:solidFill>
                <a:latin typeface="Open Sans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Open Sans"/>
              </a:rPr>
              <a:t>видів</a:t>
            </a:r>
            <a:r>
              <a:rPr lang="ru-RU" dirty="0">
                <a:solidFill>
                  <a:schemeClr val="tx2"/>
                </a:solidFill>
                <a:latin typeface="Open Sans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Open Sans"/>
              </a:rPr>
              <a:t>злочинів</a:t>
            </a:r>
            <a:r>
              <a:rPr lang="ru-RU" dirty="0">
                <a:solidFill>
                  <a:schemeClr val="tx2"/>
                </a:solidFill>
                <a:latin typeface="Open Sans"/>
              </a:rPr>
              <a:t>. </a:t>
            </a:r>
            <a:r>
              <a:rPr lang="ru-RU" dirty="0" err="1">
                <a:solidFill>
                  <a:schemeClr val="tx2"/>
                </a:solidFill>
                <a:latin typeface="Open Sans"/>
              </a:rPr>
              <a:t>Узагальнено</a:t>
            </a:r>
            <a:r>
              <a:rPr lang="ru-RU" dirty="0">
                <a:solidFill>
                  <a:schemeClr val="tx2"/>
                </a:solidFill>
                <a:latin typeface="Open Sans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Open Sans"/>
              </a:rPr>
              <a:t>такі</a:t>
            </a:r>
            <a:r>
              <a:rPr lang="ru-RU" dirty="0">
                <a:solidFill>
                  <a:schemeClr val="tx2"/>
                </a:solidFill>
                <a:latin typeface="Open Sans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Open Sans"/>
              </a:rPr>
              <a:t>джерела</a:t>
            </a:r>
            <a:r>
              <a:rPr lang="ru-RU" dirty="0">
                <a:solidFill>
                  <a:schemeClr val="tx2"/>
                </a:solidFill>
                <a:latin typeface="Open Sans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Open Sans"/>
              </a:rPr>
              <a:t>розподіляються</a:t>
            </a:r>
            <a:r>
              <a:rPr lang="ru-RU" dirty="0">
                <a:solidFill>
                  <a:schemeClr val="tx2"/>
                </a:solidFill>
                <a:latin typeface="Open Sans"/>
              </a:rPr>
              <a:t> на </a:t>
            </a:r>
            <a:r>
              <a:rPr lang="ru-RU" dirty="0" err="1">
                <a:solidFill>
                  <a:schemeClr val="tx2"/>
                </a:solidFill>
                <a:latin typeface="Open Sans"/>
              </a:rPr>
              <a:t>такі</a:t>
            </a:r>
            <a:r>
              <a:rPr lang="ru-RU" dirty="0">
                <a:solidFill>
                  <a:schemeClr val="tx2"/>
                </a:solidFill>
                <a:latin typeface="Open Sans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Open Sans"/>
              </a:rPr>
              <a:t>групи</a:t>
            </a:r>
            <a:r>
              <a:rPr lang="ru-RU" dirty="0">
                <a:solidFill>
                  <a:schemeClr val="tx2"/>
                </a:solidFill>
                <a:latin typeface="Open Sans"/>
              </a:rPr>
              <a:t>: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81108" y="3166239"/>
            <a:ext cx="2706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>
                <a:solidFill>
                  <a:srgbClr val="C9079F"/>
                </a:solidFill>
              </a:rPr>
              <a:t>методологічні</a:t>
            </a:r>
            <a:r>
              <a:rPr lang="ru-RU" dirty="0">
                <a:solidFill>
                  <a:srgbClr val="C9079F"/>
                </a:solidFill>
              </a:rPr>
              <a:t> </a:t>
            </a:r>
            <a:r>
              <a:rPr lang="ru-RU" dirty="0" err="1">
                <a:solidFill>
                  <a:srgbClr val="C9079F"/>
                </a:solidFill>
              </a:rPr>
              <a:t>джерела</a:t>
            </a:r>
            <a:r>
              <a:rPr lang="ru-RU" dirty="0">
                <a:solidFill>
                  <a:srgbClr val="C9079F"/>
                </a:solidFill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01844" y="4044079"/>
            <a:ext cx="20467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>
                <a:solidFill>
                  <a:srgbClr val="002060"/>
                </a:solidFill>
              </a:rPr>
              <a:t>правові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джерела</a:t>
            </a:r>
            <a:r>
              <a:rPr lang="ru-RU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611879" y="5055254"/>
            <a:ext cx="2260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>
                <a:solidFill>
                  <a:srgbClr val="002060"/>
                </a:solidFill>
              </a:rPr>
              <a:t>практичні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джерела</a:t>
            </a:r>
            <a:r>
              <a:rPr lang="ru-RU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71467" y="5691581"/>
            <a:ext cx="1953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>
                <a:solidFill>
                  <a:srgbClr val="0000FF"/>
                </a:solidFill>
              </a:rPr>
              <a:t>наукові</a:t>
            </a:r>
            <a:r>
              <a:rPr lang="ru-RU" dirty="0">
                <a:solidFill>
                  <a:srgbClr val="0000FF"/>
                </a:solidFill>
              </a:rPr>
              <a:t> </a:t>
            </a:r>
            <a:r>
              <a:rPr lang="ru-RU" dirty="0" err="1">
                <a:solidFill>
                  <a:srgbClr val="0000FF"/>
                </a:solidFill>
              </a:rPr>
              <a:t>джерела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42355" y="548680"/>
            <a:ext cx="22147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 smtClean="0">
                <a:solidFill>
                  <a:srgbClr val="00B0F0"/>
                </a:solidFill>
              </a:rPr>
              <a:t>Джерела:</a:t>
            </a:r>
            <a:endParaRPr lang="ru-RU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00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ru-RU" sz="2000" dirty="0"/>
              <a:t>Методика </a:t>
            </a:r>
            <a:r>
              <a:rPr lang="ru-RU" sz="2000" dirty="0" err="1"/>
              <a:t>протидії</a:t>
            </a:r>
            <a:r>
              <a:rPr lang="ru-RU" sz="2000" dirty="0"/>
              <a:t> </a:t>
            </a:r>
            <a:r>
              <a:rPr lang="ru-RU" sz="2000" dirty="0" err="1"/>
              <a:t>злочинам</a:t>
            </a:r>
            <a:r>
              <a:rPr lang="ru-RU" sz="2000" dirty="0"/>
              <a:t> як </a:t>
            </a:r>
            <a:r>
              <a:rPr lang="ru-RU" sz="2000" dirty="0" err="1"/>
              <a:t>четверта</a:t>
            </a:r>
            <a:r>
              <a:rPr lang="ru-RU" sz="2000" dirty="0"/>
              <a:t> </a:t>
            </a:r>
            <a:r>
              <a:rPr lang="ru-RU" sz="2000" dirty="0" err="1"/>
              <a:t>частина</a:t>
            </a:r>
            <a:r>
              <a:rPr lang="ru-RU" sz="2000" dirty="0"/>
              <a:t> </a:t>
            </a:r>
            <a:r>
              <a:rPr lang="ru-RU" sz="2000" dirty="0" err="1"/>
              <a:t>криміналістики</a:t>
            </a:r>
            <a:r>
              <a:rPr lang="ru-RU" sz="2000" dirty="0"/>
              <a:t> є </a:t>
            </a:r>
            <a:r>
              <a:rPr lang="ru-RU" sz="2000" dirty="0" err="1"/>
              <a:t>сукупність</a:t>
            </a:r>
            <a:r>
              <a:rPr lang="ru-RU" sz="2000" dirty="0"/>
              <a:t> </a:t>
            </a:r>
            <a:r>
              <a:rPr lang="ru-RU" sz="2000" dirty="0" err="1"/>
              <a:t>інтегрованих</a:t>
            </a:r>
            <a:r>
              <a:rPr lang="ru-RU" sz="2000" dirty="0"/>
              <a:t> </a:t>
            </a:r>
            <a:r>
              <a:rPr lang="ru-RU" sz="2000" dirty="0" err="1"/>
              <a:t>знань</a:t>
            </a:r>
            <a:r>
              <a:rPr lang="ru-RU" sz="2000" dirty="0"/>
              <a:t> про </a:t>
            </a:r>
            <a:r>
              <a:rPr lang="ru-RU" sz="2000" dirty="0" err="1"/>
              <a:t>гласні</a:t>
            </a:r>
            <a:r>
              <a:rPr lang="ru-RU" sz="2000" dirty="0"/>
              <a:t> </a:t>
            </a:r>
            <a:r>
              <a:rPr lang="ru-RU" sz="2000" dirty="0" err="1"/>
              <a:t>технічні</a:t>
            </a:r>
            <a:r>
              <a:rPr lang="ru-RU" sz="2000" dirty="0"/>
              <a:t> </a:t>
            </a:r>
            <a:r>
              <a:rPr lang="ru-RU" sz="2000" dirty="0" err="1"/>
              <a:t>засоби</a:t>
            </a:r>
            <a:r>
              <a:rPr lang="ru-RU" sz="2000" dirty="0"/>
              <a:t> й </a:t>
            </a:r>
            <a:r>
              <a:rPr lang="ru-RU" sz="2000" dirty="0" err="1"/>
              <a:t>загальні</a:t>
            </a:r>
            <a:r>
              <a:rPr lang="ru-RU" sz="2000" dirty="0"/>
              <a:t> правила </a:t>
            </a:r>
            <a:r>
              <a:rPr lang="ru-RU" sz="2000" dirty="0" err="1"/>
              <a:t>поводження</a:t>
            </a:r>
            <a:r>
              <a:rPr lang="ru-RU" sz="2000" dirty="0"/>
              <a:t> з ними, </a:t>
            </a:r>
            <a:r>
              <a:rPr lang="ru-RU" sz="2000" dirty="0" err="1"/>
              <a:t>тактичні</a:t>
            </a:r>
            <a:r>
              <a:rPr lang="ru-RU" sz="2000" dirty="0"/>
              <a:t> </a:t>
            </a:r>
            <a:r>
              <a:rPr lang="ru-RU" sz="2000" dirty="0" err="1"/>
              <a:t>прийоми</a:t>
            </a:r>
            <a:r>
              <a:rPr lang="ru-RU" sz="2000" dirty="0"/>
              <a:t> </a:t>
            </a:r>
            <a:r>
              <a:rPr lang="ru-RU" sz="2000" dirty="0" err="1"/>
              <a:t>проведення</a:t>
            </a:r>
            <a:r>
              <a:rPr lang="ru-RU" sz="2000" dirty="0"/>
              <a:t> </a:t>
            </a:r>
            <a:r>
              <a:rPr lang="ru-RU" sz="2000" dirty="0" err="1"/>
              <a:t>окремих</a:t>
            </a:r>
            <a:r>
              <a:rPr lang="ru-RU" sz="2000" dirty="0"/>
              <a:t> </a:t>
            </a:r>
            <a:r>
              <a:rPr lang="ru-RU" sz="2000" dirty="0" err="1"/>
              <a:t>процесуальних</a:t>
            </a:r>
            <a:r>
              <a:rPr lang="ru-RU" sz="2000" dirty="0"/>
              <a:t> і </a:t>
            </a:r>
            <a:r>
              <a:rPr lang="ru-RU" sz="2000" dirty="0" err="1"/>
              <a:t>позапроцесуальних</a:t>
            </a:r>
            <a:r>
              <a:rPr lang="ru-RU" sz="2000" dirty="0"/>
              <a:t> </a:t>
            </a:r>
            <a:r>
              <a:rPr lang="ru-RU" sz="2000" dirty="0" err="1"/>
              <a:t>дій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комбінацій</a:t>
            </a:r>
            <a:r>
              <a:rPr lang="ru-RU" sz="2000" dirty="0"/>
              <a:t>, у т. ч. у </a:t>
            </a:r>
            <a:r>
              <a:rPr lang="ru-RU" sz="2000" dirty="0" err="1"/>
              <a:t>поєднанні</a:t>
            </a:r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негласними</a:t>
            </a:r>
            <a:r>
              <a:rPr lang="ru-RU" sz="2000" dirty="0"/>
              <a:t> заходами, а </a:t>
            </a:r>
            <a:r>
              <a:rPr lang="ru-RU" sz="2000" dirty="0" err="1"/>
              <a:t>також</a:t>
            </a:r>
            <a:r>
              <a:rPr lang="ru-RU" sz="2000" dirty="0"/>
              <a:t> про </a:t>
            </a:r>
            <a:r>
              <a:rPr lang="ru-RU" sz="2000" dirty="0" err="1"/>
              <a:t>гласні</a:t>
            </a:r>
            <a:r>
              <a:rPr lang="ru-RU" sz="2000" dirty="0"/>
              <a:t> </a:t>
            </a:r>
            <a:r>
              <a:rPr lang="ru-RU" sz="2000" dirty="0" err="1"/>
              <a:t>методичні</a:t>
            </a:r>
            <a:r>
              <a:rPr lang="ru-RU" sz="2000" dirty="0"/>
              <a:t> </a:t>
            </a:r>
            <a:r>
              <a:rPr lang="ru-RU" sz="2000" dirty="0" err="1"/>
              <a:t>рекомендації</a:t>
            </a:r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проведення</a:t>
            </a:r>
            <a:r>
              <a:rPr lang="ru-RU" sz="2000" dirty="0"/>
              <a:t> </a:t>
            </a:r>
            <a:r>
              <a:rPr lang="ru-RU" sz="2000" dirty="0" err="1"/>
              <a:t>кожної</a:t>
            </a:r>
            <a:r>
              <a:rPr lang="ru-RU" sz="2000" dirty="0"/>
              <a:t> </a:t>
            </a:r>
            <a:r>
              <a:rPr lang="ru-RU" sz="2000" dirty="0" err="1"/>
              <a:t>зі</a:t>
            </a:r>
            <a:r>
              <a:rPr lang="ru-RU" sz="2000" dirty="0"/>
              <a:t> </a:t>
            </a:r>
            <a:r>
              <a:rPr lang="ru-RU" sz="2000" dirty="0" err="1"/>
              <a:t>стадій</a:t>
            </a:r>
            <a:r>
              <a:rPr lang="ru-RU" sz="2000" dirty="0"/>
              <a:t> </a:t>
            </a:r>
            <a:r>
              <a:rPr lang="ru-RU" sz="2000" dirty="0" err="1"/>
              <a:t>протидії</a:t>
            </a:r>
            <a:r>
              <a:rPr lang="ru-RU" sz="2000" dirty="0"/>
              <a:t> </a:t>
            </a:r>
            <a:r>
              <a:rPr lang="ru-RU" sz="2000" dirty="0" err="1"/>
              <a:t>окремим</a:t>
            </a:r>
            <a:r>
              <a:rPr lang="ru-RU" sz="2000" dirty="0"/>
              <a:t> видам і </a:t>
            </a:r>
            <a:r>
              <a:rPr lang="ru-RU" sz="2000" dirty="0" err="1"/>
              <a:t>групам</a:t>
            </a:r>
            <a:r>
              <a:rPr lang="ru-RU" sz="2000" dirty="0"/>
              <a:t> </a:t>
            </a:r>
            <a:r>
              <a:rPr lang="ru-RU" sz="2000" dirty="0" err="1"/>
              <a:t>злочинів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протидії</a:t>
            </a:r>
            <a:r>
              <a:rPr lang="ru-RU" sz="2000" dirty="0"/>
              <a:t> такого роду </a:t>
            </a:r>
            <a:r>
              <a:rPr lang="ru-RU" sz="2000" dirty="0" err="1"/>
              <a:t>діянням</a:t>
            </a:r>
            <a:r>
              <a:rPr lang="ru-RU" sz="2000" dirty="0"/>
              <a:t> при </a:t>
            </a:r>
            <a:r>
              <a:rPr lang="ru-RU" sz="2000" dirty="0" err="1"/>
              <a:t>особливих</a:t>
            </a:r>
            <a:r>
              <a:rPr lang="ru-RU" sz="2000" dirty="0"/>
              <a:t> </a:t>
            </a:r>
            <a:r>
              <a:rPr lang="ru-RU" sz="2000" dirty="0" err="1"/>
              <a:t>обставинах</a:t>
            </a:r>
            <a:r>
              <a:rPr lang="ru-RU" sz="2000" dirty="0"/>
              <a:t> у </a:t>
            </a:r>
            <a:r>
              <a:rPr lang="ru-RU" sz="2000" dirty="0" err="1"/>
              <a:t>вигляді</a:t>
            </a:r>
            <a:r>
              <a:rPr lang="ru-RU" sz="2000" dirty="0"/>
              <a:t> </a:t>
            </a:r>
            <a:r>
              <a:rPr lang="ru-RU" sz="2000" dirty="0" err="1"/>
              <a:t>загального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часткового</a:t>
            </a:r>
            <a:r>
              <a:rPr lang="ru-RU" sz="2000" dirty="0"/>
              <a:t> алгоритму </a:t>
            </a:r>
            <a:r>
              <a:rPr lang="ru-RU" sz="2000" dirty="0" err="1"/>
              <a:t>дій</a:t>
            </a:r>
            <a:r>
              <a:rPr lang="ru-RU" sz="2000" dirty="0"/>
              <a:t> </a:t>
            </a:r>
            <a:r>
              <a:rPr lang="ru-RU" sz="2000" dirty="0" err="1"/>
              <a:t>правоохоронця</a:t>
            </a:r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ведення</a:t>
            </a:r>
            <a:r>
              <a:rPr lang="ru-RU" sz="2000" dirty="0"/>
              <a:t> </a:t>
            </a:r>
            <a:r>
              <a:rPr lang="ru-RU" sz="2000" dirty="0" err="1"/>
              <a:t>цієї</a:t>
            </a:r>
            <a:r>
              <a:rPr lang="ru-RU" sz="2000" dirty="0"/>
              <a:t> </a:t>
            </a:r>
            <a:r>
              <a:rPr lang="ru-RU" sz="2000" dirty="0" err="1"/>
              <a:t>протидії</a:t>
            </a:r>
            <a:r>
              <a:rPr lang="ru-RU" sz="2000" dirty="0"/>
              <a:t>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716016" y="5877272"/>
            <a:ext cx="44279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chemeClr val="accent2"/>
                </a:solidFill>
              </a:rPr>
              <a:t>Дане визначення криміналістичної методики пропонує </a:t>
            </a:r>
            <a:r>
              <a:rPr lang="uk-UA" dirty="0" err="1" smtClean="0">
                <a:solidFill>
                  <a:schemeClr val="accent2"/>
                </a:solidFill>
              </a:rPr>
              <a:t>Ландцедова</a:t>
            </a:r>
            <a:r>
              <a:rPr lang="uk-UA" dirty="0" smtClean="0">
                <a:solidFill>
                  <a:schemeClr val="accent2"/>
                </a:solidFill>
              </a:rPr>
              <a:t> Ю.О.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726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1580" y="0"/>
            <a:ext cx="75608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/>
                </a:solidFill>
              </a:rPr>
              <a:t>Предметом</a:t>
            </a:r>
            <a:r>
              <a:rPr lang="ru-RU" sz="2000" dirty="0"/>
              <a:t> </a:t>
            </a:r>
            <a:r>
              <a:rPr lang="ru-RU" sz="2000" dirty="0" err="1"/>
              <a:t>криміналістичної</a:t>
            </a:r>
            <a:r>
              <a:rPr lang="ru-RU" sz="2000" dirty="0"/>
              <a:t> методики є </a:t>
            </a:r>
            <a:r>
              <a:rPr lang="ru-RU" sz="2000" dirty="0" err="1"/>
              <a:t>сукупність</a:t>
            </a:r>
            <a:r>
              <a:rPr lang="ru-RU" sz="2000" dirty="0"/>
              <a:t> </a:t>
            </a:r>
            <a:r>
              <a:rPr lang="ru-RU" sz="2000" dirty="0" err="1"/>
              <a:t>загальних</a:t>
            </a:r>
            <a:r>
              <a:rPr lang="ru-RU" sz="2000" dirty="0"/>
              <a:t> </a:t>
            </a:r>
            <a:r>
              <a:rPr lang="ru-RU" sz="2000" dirty="0" err="1"/>
              <a:t>положень</a:t>
            </a:r>
            <a:r>
              <a:rPr lang="ru-RU" sz="2000" dirty="0"/>
              <a:t> </a:t>
            </a:r>
            <a:r>
              <a:rPr lang="ru-RU" sz="2000" dirty="0" err="1"/>
              <a:t>окремих</a:t>
            </a:r>
            <a:r>
              <a:rPr lang="ru-RU" sz="2000" dirty="0"/>
              <a:t> методик </a:t>
            </a:r>
            <a:r>
              <a:rPr lang="ru-RU" sz="2000" dirty="0" err="1"/>
              <a:t>розслідування</a:t>
            </a:r>
            <a:r>
              <a:rPr lang="ru-RU" sz="2000" dirty="0"/>
              <a:t> </a:t>
            </a:r>
            <a:r>
              <a:rPr lang="ru-RU" sz="2000" dirty="0" err="1"/>
              <a:t>різних</a:t>
            </a:r>
            <a:r>
              <a:rPr lang="ru-RU" sz="2000" dirty="0"/>
              <a:t> </a:t>
            </a:r>
            <a:r>
              <a:rPr lang="ru-RU" sz="2000" dirty="0" err="1"/>
              <a:t>видів</a:t>
            </a:r>
            <a:r>
              <a:rPr lang="ru-RU" sz="2000" dirty="0"/>
              <a:t> </a:t>
            </a:r>
            <a:r>
              <a:rPr lang="ru-RU" sz="2000" dirty="0" err="1"/>
              <a:t>злочинів</a:t>
            </a:r>
            <a:r>
              <a:rPr lang="ru-RU" sz="2000" dirty="0"/>
              <a:t>, а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вчення</a:t>
            </a:r>
            <a:r>
              <a:rPr lang="ru-RU" sz="2000" dirty="0"/>
              <a:t> про </a:t>
            </a:r>
            <a:r>
              <a:rPr lang="ru-RU" sz="2000" dirty="0" err="1"/>
              <a:t>криміналістичну</a:t>
            </a:r>
            <a:r>
              <a:rPr lang="ru-RU" sz="2000" dirty="0"/>
              <a:t> характеристику, </a:t>
            </a:r>
            <a:r>
              <a:rPr lang="ru-RU" sz="2000" dirty="0" err="1"/>
              <a:t>вчення</a:t>
            </a:r>
            <a:r>
              <a:rPr lang="ru-RU" sz="2000" dirty="0"/>
              <a:t> про </a:t>
            </a:r>
            <a:r>
              <a:rPr lang="ru-RU" sz="2000" dirty="0" err="1"/>
              <a:t>класифікацію</a:t>
            </a:r>
            <a:r>
              <a:rPr lang="ru-RU" sz="2000" dirty="0"/>
              <a:t> </a:t>
            </a:r>
            <a:r>
              <a:rPr lang="ru-RU" sz="2000" dirty="0" err="1"/>
              <a:t>злочинів</a:t>
            </a:r>
            <a:r>
              <a:rPr lang="ru-RU" sz="2000" dirty="0"/>
              <a:t>, </a:t>
            </a:r>
            <a:r>
              <a:rPr lang="ru-RU" sz="2000" dirty="0" err="1"/>
              <a:t>вчення</a:t>
            </a:r>
            <a:r>
              <a:rPr lang="ru-RU" sz="2000" dirty="0"/>
              <a:t> про </a:t>
            </a:r>
            <a:r>
              <a:rPr lang="ru-RU" sz="2000" dirty="0" err="1"/>
              <a:t>розкриття</a:t>
            </a:r>
            <a:r>
              <a:rPr lang="ru-RU" sz="2000" dirty="0"/>
              <a:t> </a:t>
            </a:r>
            <a:r>
              <a:rPr lang="ru-RU" sz="2000" dirty="0" err="1"/>
              <a:t>злочинів</a:t>
            </a:r>
            <a:r>
              <a:rPr lang="ru-RU" sz="2000" dirty="0"/>
              <a:t> за "</a:t>
            </a:r>
            <a:r>
              <a:rPr lang="ru-RU" sz="2000" dirty="0" err="1"/>
              <a:t>свіжими</a:t>
            </a:r>
            <a:r>
              <a:rPr lang="ru-RU" sz="2000" dirty="0"/>
              <a:t>" </a:t>
            </a:r>
            <a:r>
              <a:rPr lang="ru-RU" sz="2000" dirty="0" err="1"/>
              <a:t>слідами</a:t>
            </a:r>
            <a:r>
              <a:rPr lang="ru-RU" sz="2000" dirty="0"/>
              <a:t>, </a:t>
            </a:r>
            <a:r>
              <a:rPr lang="ru-RU" sz="2000" dirty="0" err="1"/>
              <a:t>вчення</a:t>
            </a:r>
            <a:r>
              <a:rPr lang="ru-RU" sz="2000" dirty="0"/>
              <a:t> про </a:t>
            </a:r>
            <a:r>
              <a:rPr lang="ru-RU" sz="2000" dirty="0" err="1"/>
              <a:t>форми</a:t>
            </a:r>
            <a:r>
              <a:rPr lang="ru-RU" sz="2000" dirty="0"/>
              <a:t> і </a:t>
            </a:r>
            <a:r>
              <a:rPr lang="ru-RU" sz="2000" dirty="0" err="1"/>
              <a:t>методи</a:t>
            </a:r>
            <a:r>
              <a:rPr lang="ru-RU" sz="2000" dirty="0"/>
              <a:t> </a:t>
            </a:r>
            <a:r>
              <a:rPr lang="ru-RU" sz="2000" dirty="0" err="1"/>
              <a:t>взаємодії</a:t>
            </a:r>
            <a:r>
              <a:rPr lang="ru-RU" sz="2000" dirty="0"/>
              <a:t> з органами </a:t>
            </a:r>
            <a:r>
              <a:rPr lang="ru-RU" sz="2000" dirty="0" err="1"/>
              <a:t>дізнання</a:t>
            </a:r>
            <a:r>
              <a:rPr lang="ru-RU" sz="2000" dirty="0"/>
              <a:t>, </a:t>
            </a:r>
            <a:r>
              <a:rPr lang="ru-RU" sz="2000" dirty="0" err="1"/>
              <a:t>державними</a:t>
            </a:r>
            <a:r>
              <a:rPr lang="ru-RU" sz="2000" dirty="0"/>
              <a:t>, </a:t>
            </a:r>
            <a:r>
              <a:rPr lang="ru-RU" sz="2000" dirty="0" err="1"/>
              <a:t>громадськими</a:t>
            </a:r>
            <a:r>
              <a:rPr lang="ru-RU" sz="2000" dirty="0"/>
              <a:t> </a:t>
            </a:r>
            <a:r>
              <a:rPr lang="ru-RU" sz="2000" dirty="0" err="1"/>
              <a:t>організаціями</a:t>
            </a:r>
            <a:r>
              <a:rPr lang="ru-RU" sz="2000" dirty="0"/>
              <a:t>, </a:t>
            </a:r>
            <a:r>
              <a:rPr lang="ru-RU" sz="2000" dirty="0" err="1"/>
              <a:t>окремими</a:t>
            </a:r>
            <a:r>
              <a:rPr lang="ru-RU" sz="2000" dirty="0"/>
              <a:t> </a:t>
            </a:r>
            <a:r>
              <a:rPr lang="ru-RU" sz="2000" dirty="0" err="1"/>
              <a:t>громадянами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беруть</a:t>
            </a:r>
            <a:r>
              <a:rPr lang="ru-RU" sz="2000" dirty="0"/>
              <a:t> участь у </a:t>
            </a:r>
            <a:r>
              <a:rPr lang="ru-RU" sz="2000" dirty="0" err="1"/>
              <a:t>розкритті</a:t>
            </a:r>
            <a:r>
              <a:rPr lang="ru-RU" sz="2000" dirty="0"/>
              <a:t> та </a:t>
            </a:r>
            <a:r>
              <a:rPr lang="ru-RU" sz="2000" dirty="0" err="1"/>
              <a:t>розслідуванні</a:t>
            </a:r>
            <a:r>
              <a:rPr lang="ru-RU" sz="2000" dirty="0"/>
              <a:t> </a:t>
            </a:r>
            <a:r>
              <a:rPr lang="ru-RU" sz="2000" dirty="0" err="1"/>
              <a:t>злочинів</a:t>
            </a:r>
            <a:r>
              <a:rPr lang="ru-RU" sz="2000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85652"/>
            <a:ext cx="9144000" cy="307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141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704" y="1099339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Класично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літературі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методики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розслідування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злочинів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включає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розділи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endParaRPr lang="ru-RU" dirty="0"/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методики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розслідування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злочинів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об'єкт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принципи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криміналістики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зв'язок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галузями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endParaRPr lang="ru-RU" sz="2400" dirty="0"/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методик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розслідування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злочинів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криміналістична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класифікація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злочинів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методик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розслідування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структура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методик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розслідування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79812" y="260648"/>
            <a:ext cx="3384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Структура </a:t>
            </a:r>
            <a:endParaRPr lang="ru-RU" sz="36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38500" y1="60686" x2="13500" y2="59103"/>
                        <a14:foregroundMark x1="86500" y1="58575" x2="60750" y2="57784"/>
                        <a14:foregroundMark x1="86500" y1="58047" x2="73750" y2="23483"/>
                        <a14:foregroundMark x1="63750" y1="52243" x2="73750" y2="25066"/>
                        <a14:foregroundMark x1="15750" y1="51715" x2="27000" y2="23747"/>
                        <a14:foregroundMark x1="27250" y1="24538" x2="36250" y2="5197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12038"/>
            <a:ext cx="2084012" cy="1974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55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80728"/>
            <a:ext cx="7740352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dirty="0" err="1">
                <a:solidFill>
                  <a:srgbClr val="00B0F0"/>
                </a:solidFill>
              </a:rPr>
              <a:t>Однак</a:t>
            </a:r>
            <a:r>
              <a:rPr lang="ru-RU" dirty="0">
                <a:solidFill>
                  <a:srgbClr val="00B0F0"/>
                </a:solidFill>
              </a:rPr>
              <a:t>, </a:t>
            </a:r>
            <a:r>
              <a:rPr lang="ru-RU" dirty="0" err="1">
                <a:solidFill>
                  <a:srgbClr val="00B0F0"/>
                </a:solidFill>
              </a:rPr>
              <a:t>фактично</a:t>
            </a:r>
            <a:r>
              <a:rPr lang="ru-RU" dirty="0">
                <a:solidFill>
                  <a:srgbClr val="00B0F0"/>
                </a:solidFill>
              </a:rPr>
              <a:t> структуру методики </a:t>
            </a:r>
            <a:r>
              <a:rPr lang="ru-RU" dirty="0" err="1">
                <a:solidFill>
                  <a:srgbClr val="00B0F0"/>
                </a:solidFill>
              </a:rPr>
              <a:t>протидії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злочинам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можна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представити</a:t>
            </a:r>
            <a:r>
              <a:rPr lang="ru-RU" dirty="0">
                <a:solidFill>
                  <a:srgbClr val="00B0F0"/>
                </a:solidFill>
              </a:rPr>
              <a:t> у </a:t>
            </a:r>
            <a:r>
              <a:rPr lang="ru-RU" dirty="0" err="1">
                <a:solidFill>
                  <a:srgbClr val="00B0F0"/>
                </a:solidFill>
              </a:rPr>
              <a:t>більш</a:t>
            </a:r>
            <a:r>
              <a:rPr lang="ru-RU" dirty="0">
                <a:solidFill>
                  <a:srgbClr val="00B0F0"/>
                </a:solidFill>
              </a:rPr>
              <a:t> широкому </a:t>
            </a:r>
            <a:r>
              <a:rPr lang="ru-RU" dirty="0" err="1">
                <a:solidFill>
                  <a:srgbClr val="00B0F0"/>
                </a:solidFill>
              </a:rPr>
              <a:t>розумінні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наступним</a:t>
            </a:r>
            <a:r>
              <a:rPr lang="ru-RU" dirty="0">
                <a:solidFill>
                  <a:srgbClr val="00B0F0"/>
                </a:solidFill>
              </a:rPr>
              <a:t> чином</a:t>
            </a:r>
            <a:r>
              <a:rPr lang="ru-RU" dirty="0" smtClean="0">
                <a:solidFill>
                  <a:srgbClr val="00B0F0"/>
                </a:solidFill>
              </a:rPr>
              <a:t>:</a:t>
            </a:r>
          </a:p>
          <a:p>
            <a:pPr algn="ctr">
              <a:lnSpc>
                <a:spcPct val="200000"/>
              </a:lnSpc>
            </a:pPr>
            <a:endParaRPr lang="ru-RU" dirty="0">
              <a:solidFill>
                <a:srgbClr val="00B0F0"/>
              </a:solidFill>
            </a:endParaRPr>
          </a:p>
          <a:p>
            <a:pPr>
              <a:lnSpc>
                <a:spcPct val="250000"/>
              </a:lnSpc>
            </a:pPr>
            <a:r>
              <a:rPr lang="ru-RU" dirty="0"/>
              <a:t>1. </a:t>
            </a:r>
            <a:r>
              <a:rPr lang="ru-RU" dirty="0" err="1"/>
              <a:t>Загальна</a:t>
            </a:r>
            <a:r>
              <a:rPr lang="ru-RU" dirty="0"/>
              <a:t> методика </a:t>
            </a:r>
            <a:r>
              <a:rPr lang="ru-RU" dirty="0" err="1"/>
              <a:t>протидії</a:t>
            </a:r>
            <a:r>
              <a:rPr lang="ru-RU" dirty="0"/>
              <a:t> </a:t>
            </a:r>
            <a:r>
              <a:rPr lang="ru-RU" dirty="0" err="1"/>
              <a:t>злочинам</a:t>
            </a:r>
            <a:r>
              <a:rPr lang="ru-RU" dirty="0"/>
              <a:t>.</a:t>
            </a:r>
          </a:p>
          <a:p>
            <a:pPr>
              <a:lnSpc>
                <a:spcPct val="250000"/>
              </a:lnSpc>
            </a:pPr>
            <a:r>
              <a:rPr lang="ru-RU" dirty="0"/>
              <a:t>2. </a:t>
            </a:r>
            <a:r>
              <a:rPr lang="ru-RU" dirty="0" err="1"/>
              <a:t>Базисна</a:t>
            </a:r>
            <a:r>
              <a:rPr lang="ru-RU" dirty="0"/>
              <a:t> методика </a:t>
            </a:r>
            <a:r>
              <a:rPr lang="ru-RU" dirty="0" err="1"/>
              <a:t>протидії</a:t>
            </a:r>
            <a:r>
              <a:rPr lang="ru-RU" dirty="0"/>
              <a:t> </a:t>
            </a:r>
            <a:r>
              <a:rPr lang="ru-RU" dirty="0" err="1"/>
              <a:t>окремим</a:t>
            </a:r>
            <a:r>
              <a:rPr lang="ru-RU" dirty="0"/>
              <a:t> видам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групам</a:t>
            </a:r>
            <a:r>
              <a:rPr lang="ru-RU" dirty="0"/>
              <a:t> </a:t>
            </a:r>
            <a:r>
              <a:rPr lang="ru-RU" dirty="0" err="1"/>
              <a:t>злочинів</a:t>
            </a:r>
            <a:r>
              <a:rPr lang="ru-RU" dirty="0"/>
              <a:t>.</a:t>
            </a:r>
          </a:p>
          <a:p>
            <a:pPr>
              <a:lnSpc>
                <a:spcPct val="250000"/>
              </a:lnSpc>
            </a:pPr>
            <a:r>
              <a:rPr lang="ru-RU" dirty="0"/>
              <a:t>3. </a:t>
            </a:r>
            <a:r>
              <a:rPr lang="ru-RU" dirty="0" err="1"/>
              <a:t>Часткова</a:t>
            </a:r>
            <a:r>
              <a:rPr lang="ru-RU" dirty="0"/>
              <a:t> методика </a:t>
            </a:r>
            <a:r>
              <a:rPr lang="ru-RU" dirty="0" err="1"/>
              <a:t>протидії</a:t>
            </a:r>
            <a:r>
              <a:rPr lang="ru-RU" dirty="0"/>
              <a:t> (алгоритм </a:t>
            </a:r>
            <a:r>
              <a:rPr lang="ru-RU" dirty="0" err="1"/>
              <a:t>практичних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правоохоронця</a:t>
            </a:r>
            <a:r>
              <a:rPr lang="ru-RU" dirty="0"/>
              <a:t>) </a:t>
            </a:r>
            <a:r>
              <a:rPr lang="ru-RU" dirty="0" err="1"/>
              <a:t>певному</a:t>
            </a:r>
            <a:r>
              <a:rPr lang="ru-RU" dirty="0"/>
              <a:t> </a:t>
            </a:r>
            <a:r>
              <a:rPr lang="ru-RU" dirty="0" err="1"/>
              <a:t>злочину</a:t>
            </a:r>
            <a:r>
              <a:rPr lang="ru-RU" dirty="0"/>
              <a:t>.</a:t>
            </a:r>
          </a:p>
          <a:p>
            <a:pPr>
              <a:lnSpc>
                <a:spcPct val="250000"/>
              </a:lnSpc>
            </a:pPr>
            <a:r>
              <a:rPr lang="ru-RU" dirty="0"/>
              <a:t>4. </a:t>
            </a:r>
            <a:r>
              <a:rPr lang="ru-RU" dirty="0" err="1"/>
              <a:t>Базисна</a:t>
            </a:r>
            <a:r>
              <a:rPr lang="ru-RU" dirty="0"/>
              <a:t> методика </a:t>
            </a:r>
            <a:r>
              <a:rPr lang="ru-RU" dirty="0" err="1"/>
              <a:t>протидії</a:t>
            </a:r>
            <a:r>
              <a:rPr lang="ru-RU" dirty="0"/>
              <a:t> </a:t>
            </a:r>
            <a:r>
              <a:rPr lang="ru-RU" dirty="0" err="1"/>
              <a:t>злочинам</a:t>
            </a:r>
            <a:r>
              <a:rPr lang="ru-RU" dirty="0"/>
              <a:t> при </a:t>
            </a:r>
            <a:r>
              <a:rPr lang="ru-RU" dirty="0" err="1"/>
              <a:t>особливих</a:t>
            </a:r>
            <a:r>
              <a:rPr lang="ru-RU" dirty="0"/>
              <a:t> </a:t>
            </a:r>
            <a:r>
              <a:rPr lang="ru-RU" dirty="0" err="1"/>
              <a:t>обставинах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6886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8"/>
            <a:ext cx="88569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ru-RU" dirty="0"/>
              <a:t>5. </a:t>
            </a:r>
            <a:r>
              <a:rPr lang="ru-RU" dirty="0" err="1"/>
              <a:t>Часткова</a:t>
            </a:r>
            <a:r>
              <a:rPr lang="ru-RU" dirty="0"/>
              <a:t> методика </a:t>
            </a:r>
            <a:r>
              <a:rPr lang="ru-RU" dirty="0" err="1"/>
              <a:t>протидії</a:t>
            </a:r>
            <a:r>
              <a:rPr lang="ru-RU" dirty="0"/>
              <a:t> (алгоритм </a:t>
            </a:r>
            <a:r>
              <a:rPr lang="ru-RU" dirty="0" err="1"/>
              <a:t>практичних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правоохоронця</a:t>
            </a:r>
            <a:r>
              <a:rPr lang="ru-RU" dirty="0"/>
              <a:t>) з </a:t>
            </a:r>
            <a:r>
              <a:rPr lang="ru-RU" dirty="0" err="1"/>
              <a:t>певним</a:t>
            </a:r>
            <a:r>
              <a:rPr lang="ru-RU" dirty="0"/>
              <a:t> </a:t>
            </a:r>
            <a:r>
              <a:rPr lang="ru-RU" dirty="0" err="1"/>
              <a:t>злочином</a:t>
            </a:r>
            <a:r>
              <a:rPr lang="ru-RU" dirty="0"/>
              <a:t> за </a:t>
            </a:r>
            <a:r>
              <a:rPr lang="ru-RU" dirty="0" err="1"/>
              <a:t>особливих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 smtClean="0"/>
              <a:t>.</a:t>
            </a:r>
          </a:p>
          <a:p>
            <a:pPr>
              <a:lnSpc>
                <a:spcPct val="250000"/>
              </a:lnSpc>
            </a:pPr>
            <a:endParaRPr lang="ru-RU" dirty="0"/>
          </a:p>
          <a:p>
            <a:pPr>
              <a:lnSpc>
                <a:spcPct val="250000"/>
              </a:lnSpc>
            </a:pPr>
            <a:r>
              <a:rPr lang="ru-RU" dirty="0"/>
              <a:t>6. </a:t>
            </a:r>
            <a:r>
              <a:rPr lang="ru-RU" dirty="0" err="1"/>
              <a:t>Часткова</a:t>
            </a:r>
            <a:r>
              <a:rPr lang="ru-RU" dirty="0"/>
              <a:t> методика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стадії</a:t>
            </a:r>
            <a:r>
              <a:rPr lang="ru-RU" dirty="0"/>
              <a:t> </a:t>
            </a:r>
            <a:r>
              <a:rPr lang="ru-RU" dirty="0" err="1"/>
              <a:t>протидії</a:t>
            </a:r>
            <a:r>
              <a:rPr lang="ru-RU" dirty="0"/>
              <a:t> (алгоритм </a:t>
            </a:r>
            <a:r>
              <a:rPr lang="ru-RU" dirty="0" err="1"/>
              <a:t>практичних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правоохоронця</a:t>
            </a:r>
            <a:r>
              <a:rPr lang="ru-RU" dirty="0"/>
              <a:t>) </a:t>
            </a:r>
            <a:r>
              <a:rPr lang="ru-RU" dirty="0" err="1"/>
              <a:t>окремим</a:t>
            </a:r>
            <a:r>
              <a:rPr lang="ru-RU" dirty="0"/>
              <a:t> видам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групам</a:t>
            </a:r>
            <a:r>
              <a:rPr lang="ru-RU" dirty="0"/>
              <a:t> </a:t>
            </a:r>
            <a:r>
              <a:rPr lang="ru-RU" dirty="0" err="1"/>
              <a:t>злочинів</a:t>
            </a:r>
            <a:r>
              <a:rPr lang="ru-RU" dirty="0"/>
              <a:t>. </a:t>
            </a:r>
            <a:endParaRPr lang="ru-RU" dirty="0" smtClean="0"/>
          </a:p>
          <a:p>
            <a:pPr>
              <a:lnSpc>
                <a:spcPct val="250000"/>
              </a:lnSpc>
            </a:pPr>
            <a:endParaRPr lang="ru-RU" dirty="0"/>
          </a:p>
          <a:p>
            <a:pPr>
              <a:lnSpc>
                <a:spcPct val="250000"/>
              </a:lnSpc>
            </a:pPr>
            <a:r>
              <a:rPr lang="ru-RU" dirty="0"/>
              <a:t>7. </a:t>
            </a:r>
            <a:r>
              <a:rPr lang="ru-RU" dirty="0" err="1"/>
              <a:t>Часткова</a:t>
            </a:r>
            <a:r>
              <a:rPr lang="ru-RU" dirty="0"/>
              <a:t> методика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стадії</a:t>
            </a:r>
            <a:r>
              <a:rPr lang="ru-RU" dirty="0"/>
              <a:t> </a:t>
            </a:r>
            <a:r>
              <a:rPr lang="ru-RU" dirty="0" err="1"/>
              <a:t>протидії</a:t>
            </a:r>
            <a:r>
              <a:rPr lang="ru-RU" dirty="0"/>
              <a:t> (алгоритм </a:t>
            </a:r>
            <a:r>
              <a:rPr lang="ru-RU" dirty="0" err="1"/>
              <a:t>практичних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правоохоронця</a:t>
            </a:r>
            <a:r>
              <a:rPr lang="ru-RU" dirty="0"/>
              <a:t>) </a:t>
            </a:r>
            <a:r>
              <a:rPr lang="ru-RU" dirty="0" err="1"/>
              <a:t>окремим</a:t>
            </a:r>
            <a:r>
              <a:rPr lang="ru-RU" dirty="0"/>
              <a:t> видам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групам</a:t>
            </a:r>
            <a:r>
              <a:rPr lang="ru-RU" dirty="0"/>
              <a:t> </a:t>
            </a:r>
            <a:r>
              <a:rPr lang="ru-RU" dirty="0" err="1"/>
              <a:t>злочинів</a:t>
            </a:r>
            <a:r>
              <a:rPr lang="ru-RU" dirty="0"/>
              <a:t> за </a:t>
            </a:r>
            <a:r>
              <a:rPr lang="ru-RU" dirty="0" err="1"/>
              <a:t>особливих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9927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90465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err="1" smtClean="0">
                <a:solidFill>
                  <a:srgbClr val="00B0F0"/>
                </a:solidFill>
              </a:rPr>
              <a:t>Елементи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загальної</a:t>
            </a:r>
            <a:r>
              <a:rPr lang="ru-RU" dirty="0">
                <a:solidFill>
                  <a:srgbClr val="00B0F0"/>
                </a:solidFill>
              </a:rPr>
              <a:t> методики </a:t>
            </a:r>
            <a:r>
              <a:rPr lang="ru-RU" dirty="0" err="1">
                <a:solidFill>
                  <a:srgbClr val="00B0F0"/>
                </a:solidFill>
              </a:rPr>
              <a:t>протидії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злочинам</a:t>
            </a:r>
            <a:r>
              <a:rPr lang="ru-RU" dirty="0" smtClean="0">
                <a:solidFill>
                  <a:srgbClr val="00B0F0"/>
                </a:solidFill>
              </a:rPr>
              <a:t>:</a:t>
            </a:r>
          </a:p>
          <a:p>
            <a:pPr marL="0" indent="0" algn="ctr">
              <a:buNone/>
            </a:pP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Криміналістична</a:t>
            </a:r>
            <a:r>
              <a:rPr lang="ru-RU" dirty="0"/>
              <a:t> характеристика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2. </a:t>
            </a:r>
            <a:r>
              <a:rPr lang="ru-RU" dirty="0" err="1"/>
              <a:t>Типові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і </a:t>
            </a:r>
            <a:r>
              <a:rPr lang="ru-RU" dirty="0" err="1"/>
              <a:t>версії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3. </a:t>
            </a:r>
            <a:r>
              <a:rPr lang="ru-RU" dirty="0" err="1"/>
              <a:t>Обставини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доказуванню</a:t>
            </a:r>
            <a:r>
              <a:rPr lang="ru-RU" dirty="0"/>
              <a:t> за </a:t>
            </a:r>
            <a:r>
              <a:rPr lang="ru-RU" dirty="0" err="1"/>
              <a:t>даною</a:t>
            </a:r>
            <a:r>
              <a:rPr lang="ru-RU" dirty="0"/>
              <a:t> </a:t>
            </a:r>
            <a:r>
              <a:rPr lang="ru-RU" dirty="0" err="1"/>
              <a:t>категорією</a:t>
            </a:r>
            <a:r>
              <a:rPr lang="ru-RU" dirty="0"/>
              <a:t> </a:t>
            </a:r>
            <a:r>
              <a:rPr lang="ru-RU" dirty="0" err="1"/>
              <a:t>кримінальних</a:t>
            </a:r>
            <a:r>
              <a:rPr lang="ru-RU" dirty="0"/>
              <a:t> справ за предметом </a:t>
            </a:r>
            <a:r>
              <a:rPr lang="ru-RU" dirty="0" err="1"/>
              <a:t>доказування</a:t>
            </a:r>
            <a:r>
              <a:rPr lang="ru-RU" dirty="0"/>
              <a:t> (</a:t>
            </a:r>
            <a:r>
              <a:rPr lang="ru-RU" dirty="0" err="1"/>
              <a:t>базисний</a:t>
            </a:r>
            <a:r>
              <a:rPr lang="ru-RU" dirty="0"/>
              <a:t>, </a:t>
            </a:r>
            <a:r>
              <a:rPr lang="ru-RU" dirty="0" err="1"/>
              <a:t>спеціальний</a:t>
            </a:r>
            <a:r>
              <a:rPr lang="ru-RU" dirty="0"/>
              <a:t>, </a:t>
            </a:r>
            <a:r>
              <a:rPr lang="ru-RU" dirty="0" err="1"/>
              <a:t>частковий</a:t>
            </a:r>
            <a:r>
              <a:rPr lang="ru-RU" dirty="0"/>
              <a:t> предмет </a:t>
            </a:r>
            <a:r>
              <a:rPr lang="ru-RU" dirty="0" err="1"/>
              <a:t>доказування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9758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564" y="476672"/>
            <a:ext cx="925252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0624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ru-RU" sz="3000" dirty="0"/>
              <a:t>4. </a:t>
            </a:r>
            <a:r>
              <a:rPr lang="ru-RU" sz="3000" dirty="0" err="1"/>
              <a:t>Загальні</a:t>
            </a:r>
            <a:r>
              <a:rPr lang="ru-RU" sz="3000" dirty="0"/>
              <a:t> </a:t>
            </a:r>
            <a:r>
              <a:rPr lang="ru-RU" sz="3000" dirty="0" err="1"/>
              <a:t>положення</a:t>
            </a:r>
            <a:r>
              <a:rPr lang="ru-RU" sz="3000" dirty="0"/>
              <a:t> </a:t>
            </a:r>
            <a:r>
              <a:rPr lang="ru-RU" sz="3000" dirty="0" err="1"/>
              <a:t>взаємодії</a:t>
            </a:r>
            <a:r>
              <a:rPr lang="ru-RU" sz="3000" dirty="0"/>
              <a:t> </a:t>
            </a:r>
            <a:r>
              <a:rPr lang="ru-RU" sz="3000" dirty="0" err="1"/>
              <a:t>правоохоронця</a:t>
            </a:r>
            <a:r>
              <a:rPr lang="ru-RU" sz="3000" dirty="0"/>
              <a:t> та </a:t>
            </a:r>
            <a:r>
              <a:rPr lang="ru-RU" sz="3000" dirty="0" err="1"/>
              <a:t>інших</a:t>
            </a:r>
            <a:r>
              <a:rPr lang="ru-RU" sz="3000" dirty="0"/>
              <a:t> </a:t>
            </a:r>
            <a:r>
              <a:rPr lang="ru-RU" sz="3000" dirty="0" err="1"/>
              <a:t>суб’єктів</a:t>
            </a:r>
            <a:r>
              <a:rPr lang="ru-RU" sz="3000" dirty="0"/>
              <a:t> </a:t>
            </a:r>
            <a:r>
              <a:rPr lang="ru-RU" sz="3000" dirty="0" err="1"/>
              <a:t>процесу</a:t>
            </a:r>
            <a:r>
              <a:rPr lang="ru-RU" sz="3000" dirty="0"/>
              <a:t> </a:t>
            </a:r>
            <a:r>
              <a:rPr lang="ru-RU" sz="3000" dirty="0" err="1"/>
              <a:t>протидії</a:t>
            </a:r>
            <a:r>
              <a:rPr lang="ru-RU" sz="3000" dirty="0"/>
              <a:t> </a:t>
            </a:r>
            <a:r>
              <a:rPr lang="ru-RU" sz="3000" dirty="0" err="1"/>
              <a:t>злочинам</a:t>
            </a:r>
            <a:r>
              <a:rPr lang="ru-RU" sz="3000" dirty="0"/>
              <a:t> </a:t>
            </a:r>
            <a:r>
              <a:rPr lang="ru-RU" sz="3000" dirty="0" err="1"/>
              <a:t>цього</a:t>
            </a:r>
            <a:r>
              <a:rPr lang="ru-RU" sz="3000" dirty="0"/>
              <a:t> виду </a:t>
            </a:r>
            <a:r>
              <a:rPr lang="ru-RU" sz="3000" dirty="0" err="1"/>
              <a:t>чи</a:t>
            </a:r>
            <a:r>
              <a:rPr lang="ru-RU" sz="3000" dirty="0"/>
              <a:t> </a:t>
            </a:r>
            <a:r>
              <a:rPr lang="ru-RU" sz="3000" dirty="0" err="1"/>
              <a:t>групи</a:t>
            </a:r>
            <a:r>
              <a:rPr lang="ru-RU" sz="3000" dirty="0"/>
              <a:t> </a:t>
            </a:r>
            <a:r>
              <a:rPr lang="ru-RU" sz="3000" dirty="0" err="1"/>
              <a:t>між</a:t>
            </a:r>
            <a:r>
              <a:rPr lang="ru-RU" sz="3000" dirty="0"/>
              <a:t> собою, з </a:t>
            </a:r>
            <a:r>
              <a:rPr lang="ru-RU" sz="3000" dirty="0" err="1"/>
              <a:t>населенням</a:t>
            </a:r>
            <a:r>
              <a:rPr lang="ru-RU" sz="3000" dirty="0"/>
              <a:t> та з </a:t>
            </a:r>
            <a:r>
              <a:rPr lang="ru-RU" sz="3000" dirty="0" err="1"/>
              <a:t>різними</a:t>
            </a:r>
            <a:r>
              <a:rPr lang="ru-RU" sz="3000" dirty="0"/>
              <a:t> </a:t>
            </a:r>
            <a:r>
              <a:rPr lang="ru-RU" sz="3000" dirty="0" err="1"/>
              <a:t>громадськими</a:t>
            </a:r>
            <a:r>
              <a:rPr lang="ru-RU" sz="3000" dirty="0"/>
              <a:t> </a:t>
            </a:r>
            <a:r>
              <a:rPr lang="ru-RU" sz="3000" dirty="0" err="1"/>
              <a:t>установами</a:t>
            </a:r>
            <a:r>
              <a:rPr lang="ru-RU" sz="3000" dirty="0" smtClean="0"/>
              <a:t>.</a:t>
            </a:r>
          </a:p>
          <a:p>
            <a:pPr marL="420624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endParaRPr lang="uk-UA" sz="3000" dirty="0"/>
          </a:p>
          <a:p>
            <a:pPr marL="420624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endParaRPr lang="ru-RU" sz="3000" dirty="0"/>
          </a:p>
          <a:p>
            <a:pPr marL="420624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ru-RU" sz="3000" dirty="0"/>
              <a:t>5. </a:t>
            </a:r>
            <a:r>
              <a:rPr lang="ru-RU" sz="3000" dirty="0" err="1"/>
              <a:t>Особливості</a:t>
            </a:r>
            <a:r>
              <a:rPr lang="ru-RU" sz="3000" dirty="0"/>
              <a:t> </a:t>
            </a:r>
            <a:r>
              <a:rPr lang="ru-RU" sz="3000" dirty="0" err="1"/>
              <a:t>використання</a:t>
            </a:r>
            <a:r>
              <a:rPr lang="ru-RU" sz="3000" dirty="0"/>
              <a:t> </a:t>
            </a:r>
            <a:r>
              <a:rPr lang="ru-RU" sz="3000" dirty="0" err="1"/>
              <a:t>спеціальних</a:t>
            </a:r>
            <a:r>
              <a:rPr lang="ru-RU" sz="3000" dirty="0"/>
              <a:t> </a:t>
            </a:r>
            <a:r>
              <a:rPr lang="ru-RU" sz="3000" dirty="0" err="1"/>
              <a:t>знань</a:t>
            </a:r>
            <a:r>
              <a:rPr lang="ru-RU" sz="3000" dirty="0"/>
              <a:t>; </a:t>
            </a:r>
            <a:r>
              <a:rPr lang="ru-RU" sz="3000" dirty="0" err="1"/>
              <a:t>версіювання</a:t>
            </a:r>
            <a:r>
              <a:rPr lang="ru-RU" sz="3000" dirty="0"/>
              <a:t>, </a:t>
            </a:r>
            <a:r>
              <a:rPr lang="ru-RU" sz="3000" dirty="0" err="1"/>
              <a:t>організації</a:t>
            </a:r>
            <a:r>
              <a:rPr lang="ru-RU" sz="3000" dirty="0"/>
              <a:t> і </a:t>
            </a:r>
            <a:r>
              <a:rPr lang="ru-RU" sz="3000" dirty="0" err="1"/>
              <a:t>планування</a:t>
            </a:r>
            <a:r>
              <a:rPr lang="ru-RU" sz="3000" dirty="0"/>
              <a:t>, а </a:t>
            </a:r>
            <a:r>
              <a:rPr lang="ru-RU" sz="3000" dirty="0" err="1"/>
              <a:t>також</a:t>
            </a:r>
            <a:r>
              <a:rPr lang="ru-RU" sz="3000" dirty="0"/>
              <a:t> </a:t>
            </a:r>
            <a:r>
              <a:rPr lang="ru-RU" sz="3000" dirty="0" err="1"/>
              <a:t>методичні</a:t>
            </a:r>
            <a:r>
              <a:rPr lang="ru-RU" sz="3000" dirty="0"/>
              <a:t> </a:t>
            </a:r>
            <a:r>
              <a:rPr lang="ru-RU" sz="3000" dirty="0" err="1"/>
              <a:t>рекомендації</a:t>
            </a:r>
            <a:r>
              <a:rPr lang="ru-RU" sz="3000" dirty="0"/>
              <a:t> </a:t>
            </a:r>
            <a:r>
              <a:rPr lang="ru-RU" sz="3000" dirty="0" err="1"/>
              <a:t>зі</a:t>
            </a:r>
            <a:r>
              <a:rPr lang="ru-RU" sz="3000" dirty="0"/>
              <a:t> </a:t>
            </a:r>
            <a:r>
              <a:rPr lang="ru-RU" sz="3000" dirty="0" err="1"/>
              <a:t>здійснення</a:t>
            </a:r>
            <a:r>
              <a:rPr lang="ru-RU" sz="3000" dirty="0"/>
              <a:t> </a:t>
            </a:r>
            <a:r>
              <a:rPr lang="ru-RU" sz="3000" dirty="0" err="1"/>
              <a:t>кожної</a:t>
            </a:r>
            <a:r>
              <a:rPr lang="ru-RU" sz="3000" dirty="0"/>
              <a:t> </a:t>
            </a:r>
            <a:r>
              <a:rPr lang="ru-RU" sz="3000" dirty="0" err="1"/>
              <a:t>із</a:t>
            </a:r>
            <a:r>
              <a:rPr lang="ru-RU" sz="3000" dirty="0"/>
              <a:t> </a:t>
            </a:r>
            <a:r>
              <a:rPr lang="ru-RU" sz="3000" dirty="0" err="1"/>
              <a:t>стадій</a:t>
            </a:r>
            <a:r>
              <a:rPr lang="ru-RU" sz="3000" dirty="0"/>
              <a:t> </a:t>
            </a:r>
            <a:r>
              <a:rPr lang="ru-RU" sz="3000" dirty="0" err="1"/>
              <a:t>процесу</a:t>
            </a:r>
            <a:r>
              <a:rPr lang="ru-RU" sz="3000" dirty="0"/>
              <a:t> </a:t>
            </a:r>
            <a:r>
              <a:rPr lang="ru-RU" sz="3000" dirty="0" err="1"/>
              <a:t>протидії</a:t>
            </a:r>
            <a:r>
              <a:rPr lang="ru-RU" sz="3000" dirty="0"/>
              <a:t> </a:t>
            </a:r>
            <a:r>
              <a:rPr lang="ru-RU" sz="3000" dirty="0" err="1"/>
              <a:t>злочинам</a:t>
            </a:r>
            <a:r>
              <a:rPr lang="ru-RU" sz="3000" dirty="0"/>
              <a:t> </a:t>
            </a:r>
            <a:r>
              <a:rPr lang="ru-RU" sz="3000" dirty="0" err="1"/>
              <a:t>цього</a:t>
            </a:r>
            <a:r>
              <a:rPr lang="ru-RU" sz="3000" dirty="0"/>
              <a:t> виду </a:t>
            </a:r>
            <a:r>
              <a:rPr lang="ru-RU" sz="3000" dirty="0" err="1"/>
              <a:t>чи</a:t>
            </a:r>
            <a:r>
              <a:rPr lang="ru-RU" sz="3000" dirty="0"/>
              <a:t> </a:t>
            </a:r>
            <a:r>
              <a:rPr lang="ru-RU" sz="3000" dirty="0" err="1"/>
              <a:t>групи</a:t>
            </a:r>
            <a:r>
              <a:rPr lang="ru-RU" sz="3000" dirty="0"/>
              <a:t>, у т. ч. й </a:t>
            </a:r>
            <a:r>
              <a:rPr lang="ru-RU" sz="3000" dirty="0" err="1"/>
              <a:t>особливостей</a:t>
            </a:r>
            <a:r>
              <a:rPr lang="ru-RU" sz="3000" dirty="0"/>
              <a:t> </a:t>
            </a:r>
            <a:r>
              <a:rPr lang="ru-RU" sz="3000" dirty="0" err="1"/>
              <a:t>подолання</a:t>
            </a:r>
            <a:r>
              <a:rPr lang="ru-RU" sz="3000" dirty="0"/>
              <a:t> </a:t>
            </a:r>
            <a:r>
              <a:rPr lang="ru-RU" sz="3000" dirty="0" err="1"/>
              <a:t>протидії</a:t>
            </a:r>
            <a:r>
              <a:rPr lang="ru-RU" sz="3000" dirty="0"/>
              <a:t> </a:t>
            </a:r>
            <a:r>
              <a:rPr lang="ru-RU" sz="3000" dirty="0" err="1"/>
              <a:t>цьому</a:t>
            </a:r>
            <a:r>
              <a:rPr lang="ru-RU" sz="3000" dirty="0"/>
              <a:t> </a:t>
            </a:r>
            <a:r>
              <a:rPr lang="ru-RU" sz="3000" dirty="0" err="1"/>
              <a:t>процесу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6513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290</TotalTime>
  <Words>1221</Words>
  <Application>Microsoft Office PowerPoint</Application>
  <PresentationFormat>Экран (4:3)</PresentationFormat>
  <Paragraphs>95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Техническая</vt:lpstr>
      <vt:lpstr>Поняття, система, структура та елементи методики протидії злочинам</vt:lpstr>
      <vt:lpstr>  Поняття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Поняття, система, структура та елементи методики протидії злочинам</dc:title>
  <dc:creator>пк</dc:creator>
  <cp:lastModifiedBy>пк</cp:lastModifiedBy>
  <cp:revision>19</cp:revision>
  <dcterms:created xsi:type="dcterms:W3CDTF">2016-11-07T13:04:30Z</dcterms:created>
  <dcterms:modified xsi:type="dcterms:W3CDTF">2016-11-08T16:15:09Z</dcterms:modified>
</cp:coreProperties>
</file>