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952328"/>
          </a:xfrm>
        </p:spPr>
        <p:txBody>
          <a:bodyPr/>
          <a:lstStyle/>
          <a:p>
            <a:r>
              <a:rPr lang="uk-UA" i="1" dirty="0">
                <a:solidFill>
                  <a:schemeClr val="bg1"/>
                </a:solidFill>
                <a:effectLst/>
                <a:latin typeface="+mn-lt"/>
              </a:rPr>
              <a:t>Х</a:t>
            </a:r>
            <a:r>
              <a:rPr lang="uk-UA" i="1" dirty="0" smtClean="0">
                <a:solidFill>
                  <a:schemeClr val="bg1"/>
                </a:solidFill>
                <a:effectLst/>
                <a:latin typeface="+mn-lt"/>
              </a:rPr>
              <a:t>арактеристика </a:t>
            </a:r>
            <a:r>
              <a:rPr lang="uk-UA" i="1" dirty="0">
                <a:solidFill>
                  <a:schemeClr val="bg1"/>
                </a:solidFill>
                <a:effectLst/>
                <a:latin typeface="+mn-lt"/>
              </a:rPr>
              <a:t>загальних і часткових ознак </a:t>
            </a:r>
            <a:r>
              <a:rPr lang="uk-UA" i="1" dirty="0" smtClean="0">
                <a:solidFill>
                  <a:schemeClr val="bg1"/>
                </a:solidFill>
                <a:effectLst/>
                <a:latin typeface="+mn-lt"/>
              </a:rPr>
              <a:t>почерку</a:t>
            </a:r>
            <a:r>
              <a:rPr lang="ru-RU" i="1" dirty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i="1" dirty="0">
                <a:solidFill>
                  <a:schemeClr val="bg1"/>
                </a:solidFill>
                <a:effectLst/>
                <a:latin typeface="+mn-lt"/>
              </a:rPr>
            </a:br>
            <a:endParaRPr lang="ru-RU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86" y="2924944"/>
            <a:ext cx="5686425" cy="362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1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714202"/>
          </a:xfrm>
        </p:spPr>
        <p:txBody>
          <a:bodyPr>
            <a:noAutofit/>
          </a:bodyPr>
          <a:lstStyle/>
          <a:p>
            <a:r>
              <a:rPr lang="uk-UA" sz="2400" u="sng" dirty="0">
                <a:solidFill>
                  <a:srgbClr val="FF0000"/>
                </a:solidFill>
                <a:latin typeface="+mn-lt"/>
              </a:rPr>
              <a:t>Ознаки почерку </a:t>
            </a:r>
            <a:r>
              <a:rPr lang="uk-UA" sz="2400" dirty="0">
                <a:solidFill>
                  <a:schemeClr val="bg1"/>
                </a:solidFill>
                <a:latin typeface="+mn-lt"/>
              </a:rPr>
              <a:t>– це стійка вироблена чи нестійка навмисно створена система рухів, що зумовлює характерні для певної особи чи привнесені нею особливості написання букв чи знаків або їх елементів окремо чи в сукупності.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+mn-lt"/>
              </a:rPr>
            </a:b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19256" cy="3888472"/>
          </a:xfrm>
        </p:spPr>
        <p:txBody>
          <a:bodyPr/>
          <a:lstStyle/>
          <a:p>
            <a:pPr marL="137160" indent="0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411760" y="2780928"/>
            <a:ext cx="4320480" cy="5040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>
                  <a:solidFill>
                    <a:schemeClr val="tx1"/>
                  </a:solidFill>
                </a:ln>
              </a:rPr>
              <a:t>Ознаки поділяються на: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411760" y="3429000"/>
            <a:ext cx="12961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08104" y="3429000"/>
            <a:ext cx="151216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83568" y="4437112"/>
            <a:ext cx="3240360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ЗАГАЛЬНІ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72100" y="4437112"/>
            <a:ext cx="3096344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ЧАСТКОВІ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760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" y="86298"/>
            <a:ext cx="8229600" cy="2448272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latin typeface="+mn-lt"/>
              </a:rPr>
              <a:t/>
            </a:r>
            <a:br>
              <a:rPr lang="uk-UA" sz="2800" dirty="0" smtClean="0">
                <a:latin typeface="+mn-lt"/>
              </a:rPr>
            </a:br>
            <a:r>
              <a:rPr lang="uk-UA" sz="2800" dirty="0">
                <a:latin typeface="+mn-lt"/>
              </a:rPr>
              <a:t/>
            </a:r>
            <a:br>
              <a:rPr lang="uk-UA" sz="2800" dirty="0">
                <a:latin typeface="+mn-lt"/>
              </a:rPr>
            </a:br>
            <a:r>
              <a:rPr lang="uk-UA" sz="4600" dirty="0" smtClean="0">
                <a:solidFill>
                  <a:schemeClr val="bg1"/>
                </a:solidFill>
                <a:latin typeface="+mn-lt"/>
              </a:rPr>
              <a:t>Загальні оз</a:t>
            </a:r>
            <a:r>
              <a:rPr lang="uk-UA" sz="4600" dirty="0" smtClean="0">
                <a:solidFill>
                  <a:schemeClr val="bg1"/>
                </a:solidFill>
                <a:latin typeface="+mn-lt"/>
              </a:rPr>
              <a:t>наки </a:t>
            </a:r>
            <a:r>
              <a:rPr lang="uk-UA" sz="4600" dirty="0" smtClean="0">
                <a:solidFill>
                  <a:schemeClr val="bg1"/>
                </a:solidFill>
                <a:latin typeface="+mn-lt"/>
              </a:rPr>
              <a:t>почерку</a:t>
            </a:r>
            <a:r>
              <a:rPr lang="uk-UA" sz="2800" dirty="0" smtClean="0">
                <a:latin typeface="+mn-lt"/>
              </a:rPr>
              <a:t/>
            </a:r>
            <a:br>
              <a:rPr lang="uk-UA" sz="2800" dirty="0" smtClean="0">
                <a:latin typeface="+mn-lt"/>
              </a:rPr>
            </a:br>
            <a:r>
              <a:rPr lang="uk-UA" sz="2800" dirty="0">
                <a:latin typeface="+mn-lt"/>
              </a:rPr>
              <a:t/>
            </a:r>
            <a:br>
              <a:rPr lang="uk-UA" sz="2800" dirty="0">
                <a:latin typeface="+mn-lt"/>
              </a:rPr>
            </a:br>
            <a:r>
              <a:rPr lang="uk-UA" sz="2800" i="1" dirty="0" smtClean="0">
                <a:effectLst/>
              </a:rPr>
              <a:t/>
            </a:r>
            <a:br>
              <a:rPr lang="uk-UA" sz="2800" i="1" dirty="0" smtClean="0">
                <a:effectLst/>
              </a:rPr>
            </a:br>
            <a:r>
              <a:rPr lang="uk-UA" sz="2800" dirty="0" smtClean="0">
                <a:latin typeface="+mn-lt"/>
              </a:rPr>
              <a:t/>
            </a:r>
            <a:br>
              <a:rPr lang="uk-UA" sz="2800" dirty="0" smtClean="0">
                <a:latin typeface="+mn-lt"/>
              </a:rPr>
            </a:br>
            <a:r>
              <a:rPr lang="uk-UA" sz="2800" dirty="0">
                <a:latin typeface="+mn-lt"/>
              </a:rPr>
              <a:t/>
            </a:r>
            <a:br>
              <a:rPr lang="uk-UA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67919"/>
            <a:ext cx="7056784" cy="13385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1124744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u="sng" dirty="0" smtClean="0"/>
              <a:t>1. Ступінь виробленості почерку</a:t>
            </a:r>
            <a:endParaRPr lang="ru-RU" sz="2400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60560" y="3106454"/>
            <a:ext cx="78488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u="sng" dirty="0" smtClean="0"/>
              <a:t>2. </a:t>
            </a:r>
            <a:r>
              <a:rPr lang="uk-UA" sz="2800" i="1" u="sng" dirty="0"/>
              <a:t>Конструктивна складність </a:t>
            </a:r>
            <a:r>
              <a:rPr lang="uk-UA" sz="2800" i="1" u="sng" dirty="0" smtClean="0"/>
              <a:t>почерку</a:t>
            </a:r>
          </a:p>
          <a:p>
            <a:endParaRPr lang="uk-UA" sz="2800" dirty="0"/>
          </a:p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043608" y="4293096"/>
            <a:ext cx="3282732" cy="6480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ПРОСТА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932040" y="4337560"/>
            <a:ext cx="3168352" cy="6036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СПРОЩЕНА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915816" y="5517232"/>
            <a:ext cx="3240360" cy="6480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СКЛАДНА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584996" y="3722007"/>
            <a:ext cx="0" cy="1651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915816" y="3722007"/>
            <a:ext cx="1080120" cy="427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932040" y="3722007"/>
            <a:ext cx="1584176" cy="571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641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1678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u="sng" dirty="0" smtClean="0"/>
              <a:t>3. Загальний напрям </a:t>
            </a:r>
            <a:r>
              <a:rPr lang="uk-UA" sz="2800" i="1" u="sng" dirty="0"/>
              <a:t>почерку</a:t>
            </a:r>
            <a:endParaRPr lang="ru-RU" sz="2800" i="1" u="sng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7488832" cy="496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711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692696"/>
            <a:ext cx="563045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4. Розмір </a:t>
            </a:r>
            <a:r>
              <a:rPr lang="uk-UA" sz="2800" dirty="0"/>
              <a:t>букв і </a:t>
            </a:r>
            <a:r>
              <a:rPr lang="uk-UA" sz="2800" dirty="0" smtClean="0"/>
              <a:t>знаків</a:t>
            </a:r>
          </a:p>
          <a:p>
            <a:endParaRPr lang="uk-UA" b="1" i="1" dirty="0" smtClean="0"/>
          </a:p>
          <a:p>
            <a:pPr marL="285750" indent="-285750">
              <a:buFontTx/>
              <a:buChar char="-"/>
            </a:pPr>
            <a:r>
              <a:rPr lang="uk-UA" sz="2200" dirty="0" smtClean="0"/>
              <a:t>Дрібний </a:t>
            </a:r>
            <a:r>
              <a:rPr lang="uk-UA" sz="2200" dirty="0"/>
              <a:t>почерк – висота букв 2-2,5 мм</a:t>
            </a:r>
            <a:r>
              <a:rPr lang="uk-UA" sz="22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uk-UA" sz="2200" dirty="0"/>
              <a:t>Середній почерк – висота букв 3-4 мм</a:t>
            </a:r>
            <a:r>
              <a:rPr lang="uk-UA" sz="22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uk-UA" sz="2200" dirty="0"/>
              <a:t>Крупний почерк – висота букв понад 4 мм.</a:t>
            </a:r>
            <a:endParaRPr lang="ru-RU" sz="2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852936"/>
            <a:ext cx="6336703" cy="319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70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2815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u="sng" dirty="0" smtClean="0"/>
              <a:t>5. </a:t>
            </a:r>
            <a:r>
              <a:rPr lang="uk-UA" sz="2800" i="1" u="sng" dirty="0"/>
              <a:t>Розгін почерку</a:t>
            </a:r>
            <a:endParaRPr lang="ru-RU" sz="2800" i="1" u="sng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760"/>
            <a:ext cx="6264696" cy="14401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8798" y="3047123"/>
            <a:ext cx="4896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u="sng" dirty="0" smtClean="0"/>
              <a:t>6. Зв’язність </a:t>
            </a:r>
            <a:r>
              <a:rPr lang="uk-UA" sz="2800" i="1" u="sng" dirty="0"/>
              <a:t>почерку</a:t>
            </a:r>
            <a:endParaRPr lang="ru-RU" sz="2800" i="1" u="sng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861048"/>
            <a:ext cx="6408712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42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u="sng" dirty="0" smtClean="0"/>
              <a:t>7. Нахил почерку</a:t>
            </a:r>
            <a:endParaRPr lang="ru-RU" sz="2800" i="1" u="sng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51" y="1412776"/>
            <a:ext cx="5976664" cy="21602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3933056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u="sng" dirty="0" smtClean="0"/>
              <a:t>8. </a:t>
            </a:r>
            <a:r>
              <a:rPr lang="uk-UA" sz="2800" i="1" u="sng" dirty="0"/>
              <a:t>Темп виконання </a:t>
            </a:r>
            <a:r>
              <a:rPr lang="uk-UA" sz="2800" i="1" u="sng" dirty="0" smtClean="0"/>
              <a:t>почерку</a:t>
            </a:r>
          </a:p>
          <a:p>
            <a:endParaRPr lang="uk-UA" sz="2800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Високий </a:t>
            </a:r>
            <a:r>
              <a:rPr lang="uk-UA" dirty="0"/>
              <a:t>темп написання, коли за 1 с виконується понад 8 букв чи </a:t>
            </a:r>
            <a:r>
              <a:rPr lang="uk-UA" dirty="0" smtClean="0"/>
              <a:t>знаків.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uk-UA" dirty="0" smtClean="0"/>
              <a:t>Середній </a:t>
            </a:r>
            <a:r>
              <a:rPr lang="uk-UA" dirty="0"/>
              <a:t>темп написання – від 3 до 8 букв чи </a:t>
            </a:r>
            <a:r>
              <a:rPr lang="uk-UA" dirty="0" smtClean="0"/>
              <a:t>знаків.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uk-UA" dirty="0" smtClean="0"/>
              <a:t>Повільний </a:t>
            </a:r>
            <a:r>
              <a:rPr lang="uk-UA" dirty="0"/>
              <a:t>темп написання – 2 і менше букви чи </a:t>
            </a:r>
            <a:r>
              <a:rPr lang="uk-UA" dirty="0" smtClean="0"/>
              <a:t>знаки.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uk-UA" dirty="0" smtClean="0"/>
              <a:t>Уповільнений </a:t>
            </a:r>
            <a:r>
              <a:rPr lang="uk-UA" dirty="0"/>
              <a:t>темп написання, який характеризує маскування чи інший спосіб навмисної зміни почерку або певні несприятливі умови написання (захворювання, алкогольне та інше сп’яніння, незручні умови тощо).</a:t>
            </a:r>
            <a:endParaRPr lang="ru-RU" dirty="0"/>
          </a:p>
          <a:p>
            <a:endParaRPr lang="uk-UA" b="1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44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13690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solidFill>
                  <a:schemeClr val="bg1"/>
                </a:solidFill>
              </a:rPr>
              <a:t>Ч</a:t>
            </a:r>
            <a:r>
              <a:rPr lang="uk-UA" sz="3600" b="1" dirty="0" smtClean="0">
                <a:solidFill>
                  <a:schemeClr val="bg1"/>
                </a:solidFill>
              </a:rPr>
              <a:t>асткові ознаки почерку </a:t>
            </a:r>
            <a:r>
              <a:rPr lang="uk-UA" dirty="0" smtClean="0"/>
              <a:t>– </a:t>
            </a:r>
            <a:r>
              <a:rPr lang="uk-UA" i="1" dirty="0"/>
              <a:t>стійкі особливості написання окремих елементів букв чи знаків, їх розташування один до одного і до паперу чи іншого носія.</a:t>
            </a:r>
            <a:endParaRPr lang="ru-RU" i="1" dirty="0"/>
          </a:p>
          <a:p>
            <a:endParaRPr lang="uk-UA" dirty="0" smtClean="0"/>
          </a:p>
          <a:p>
            <a:endParaRPr lang="ru-RU" dirty="0" smtClean="0"/>
          </a:p>
          <a:p>
            <a:r>
              <a:rPr lang="ru-RU" sz="2400" b="1" u="sng" dirty="0" smtClean="0">
                <a:solidFill>
                  <a:schemeClr val="bg1"/>
                </a:solidFill>
              </a:rPr>
              <a:t>В </a:t>
            </a:r>
            <a:r>
              <a:rPr lang="ru-RU" sz="2400" b="1" u="sng" dirty="0" err="1" smtClean="0">
                <a:solidFill>
                  <a:schemeClr val="bg1"/>
                </a:solidFill>
              </a:rPr>
              <a:t>даній</a:t>
            </a:r>
            <a:r>
              <a:rPr lang="ru-RU" sz="2400" b="1" u="sng" dirty="0" smtClean="0">
                <a:solidFill>
                  <a:schemeClr val="bg1"/>
                </a:solidFill>
              </a:rPr>
              <a:t> </a:t>
            </a:r>
            <a:r>
              <a:rPr lang="ru-RU" sz="2400" b="1" u="sng" dirty="0" err="1" smtClean="0">
                <a:solidFill>
                  <a:schemeClr val="bg1"/>
                </a:solidFill>
              </a:rPr>
              <a:t>группі</a:t>
            </a:r>
            <a:r>
              <a:rPr lang="ru-RU" sz="2400" b="1" u="sng" dirty="0" smtClean="0">
                <a:solidFill>
                  <a:schemeClr val="bg1"/>
                </a:solidFill>
              </a:rPr>
              <a:t> </a:t>
            </a:r>
            <a:r>
              <a:rPr lang="ru-RU" sz="2400" b="1" u="sng" dirty="0" err="1" smtClean="0">
                <a:solidFill>
                  <a:schemeClr val="bg1"/>
                </a:solidFill>
              </a:rPr>
              <a:t>ознаки</a:t>
            </a:r>
            <a:r>
              <a:rPr lang="ru-RU" sz="2400" b="1" u="sng" dirty="0" smtClean="0">
                <a:solidFill>
                  <a:schemeClr val="bg1"/>
                </a:solidFill>
              </a:rPr>
              <a:t> </a:t>
            </a:r>
            <a:r>
              <a:rPr lang="ru-RU" sz="2400" b="1" u="sng" dirty="0" err="1" smtClean="0">
                <a:solidFill>
                  <a:schemeClr val="bg1"/>
                </a:solidFill>
              </a:rPr>
              <a:t>виділяють</a:t>
            </a:r>
            <a:r>
              <a:rPr lang="ru-RU" sz="2400" b="1" u="sng" dirty="0" smtClean="0">
                <a:solidFill>
                  <a:schemeClr val="bg1"/>
                </a:solidFill>
              </a:rPr>
              <a:t> </a:t>
            </a:r>
            <a:r>
              <a:rPr lang="ru-RU" sz="2400" b="1" u="sng" dirty="0" err="1" smtClean="0">
                <a:solidFill>
                  <a:schemeClr val="bg1"/>
                </a:solidFill>
              </a:rPr>
              <a:t>такі</a:t>
            </a:r>
            <a:r>
              <a:rPr lang="ru-RU" sz="2400" b="1" u="sng" dirty="0" smtClean="0">
                <a:solidFill>
                  <a:schemeClr val="bg1"/>
                </a:solidFill>
              </a:rPr>
              <a:t> характеристики як:</a:t>
            </a:r>
            <a:endParaRPr lang="ru-RU" sz="2400" b="1" u="sng" dirty="0">
              <a:solidFill>
                <a:schemeClr val="bg1"/>
              </a:solidFill>
            </a:endParaRPr>
          </a:p>
          <a:p>
            <a:r>
              <a:rPr lang="ru-RU" sz="2400" dirty="0"/>
              <a:t>1)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напрямку</a:t>
            </a:r>
            <a:r>
              <a:rPr lang="ru-RU" sz="2400" dirty="0"/>
              <a:t> </a:t>
            </a:r>
            <a:r>
              <a:rPr lang="ru-RU" sz="2400" dirty="0" err="1"/>
              <a:t>руху</a:t>
            </a:r>
            <a:r>
              <a:rPr lang="ru-RU" sz="2400" dirty="0"/>
              <a:t> при </a:t>
            </a:r>
            <a:r>
              <a:rPr lang="ru-RU" sz="2400" dirty="0" err="1"/>
              <a:t>виконанні</a:t>
            </a:r>
            <a:r>
              <a:rPr lang="ru-RU" sz="2400" dirty="0"/>
              <a:t> </a:t>
            </a:r>
            <a:r>
              <a:rPr lang="ru-RU" sz="2400" dirty="0" err="1"/>
              <a:t>письмових</a:t>
            </a:r>
            <a:r>
              <a:rPr lang="ru-RU" sz="2400" dirty="0"/>
              <a:t> </a:t>
            </a:r>
            <a:r>
              <a:rPr lang="ru-RU" sz="2400" dirty="0" err="1"/>
              <a:t>знаків</a:t>
            </a:r>
            <a:r>
              <a:rPr lang="ru-RU" sz="2400" dirty="0"/>
              <a:t> і </a:t>
            </a:r>
            <a:r>
              <a:rPr lang="ru-RU" sz="2400" dirty="0" err="1"/>
              <a:t>їхніх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;</a:t>
            </a:r>
          </a:p>
          <a:p>
            <a:r>
              <a:rPr lang="ru-RU" sz="2400" dirty="0"/>
              <a:t>2)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зв'язування</a:t>
            </a:r>
            <a:r>
              <a:rPr lang="ru-RU" sz="2400" dirty="0"/>
              <a:t> </a:t>
            </a:r>
            <a:r>
              <a:rPr lang="ru-RU" sz="2400" dirty="0" err="1"/>
              <a:t>письмових</a:t>
            </a:r>
            <a:r>
              <a:rPr lang="ru-RU" sz="2400" dirty="0"/>
              <a:t> </a:t>
            </a:r>
            <a:r>
              <a:rPr lang="ru-RU" sz="2400" dirty="0" err="1"/>
              <a:t>знаків</a:t>
            </a:r>
            <a:r>
              <a:rPr lang="ru-RU" sz="2400" dirty="0"/>
              <a:t> і </a:t>
            </a:r>
            <a:r>
              <a:rPr lang="ru-RU" sz="2400" dirty="0" err="1"/>
              <a:t>їхніх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;</a:t>
            </a:r>
          </a:p>
          <a:p>
            <a:r>
              <a:rPr lang="ru-RU" sz="2400" dirty="0"/>
              <a:t>3)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співвідношень</a:t>
            </a:r>
            <a:r>
              <a:rPr lang="ru-RU" sz="2400" dirty="0"/>
              <a:t> </a:t>
            </a:r>
            <a:r>
              <a:rPr lang="ru-RU" sz="2400" dirty="0" err="1"/>
              <a:t>письмових</a:t>
            </a:r>
            <a:r>
              <a:rPr lang="ru-RU" sz="2400" dirty="0"/>
              <a:t> </a:t>
            </a:r>
            <a:r>
              <a:rPr lang="ru-RU" sz="2400" dirty="0" err="1"/>
              <a:t>знаків</a:t>
            </a:r>
            <a:r>
              <a:rPr lang="ru-RU" sz="2400" dirty="0"/>
              <a:t> і </a:t>
            </a:r>
            <a:r>
              <a:rPr lang="ru-RU" sz="2400" dirty="0" err="1"/>
              <a:t>їхніх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 по </a:t>
            </a:r>
            <a:r>
              <a:rPr lang="ru-RU" sz="2400" dirty="0" err="1"/>
              <a:t>розміру</a:t>
            </a:r>
            <a:r>
              <a:rPr lang="ru-RU" sz="2400" dirty="0"/>
              <a:t>, </a:t>
            </a:r>
            <a:r>
              <a:rPr lang="ru-RU" sz="2400" dirty="0" err="1"/>
              <a:t>нахилу</a:t>
            </a:r>
            <a:r>
              <a:rPr lang="ru-RU" sz="2400" dirty="0"/>
              <a:t> і </a:t>
            </a:r>
            <a:r>
              <a:rPr lang="ru-RU" sz="2400" dirty="0" err="1"/>
              <a:t>розгону</a:t>
            </a:r>
            <a:r>
              <a:rPr lang="ru-RU" sz="2400" dirty="0"/>
              <a:t>;</a:t>
            </a:r>
          </a:p>
          <a:p>
            <a:r>
              <a:rPr lang="ru-RU" sz="2400" dirty="0"/>
              <a:t>4) </a:t>
            </a:r>
            <a:r>
              <a:rPr lang="ru-RU" sz="2400" dirty="0" err="1"/>
              <a:t>положення</a:t>
            </a:r>
            <a:r>
              <a:rPr lang="ru-RU" sz="2400" dirty="0"/>
              <a:t> </a:t>
            </a:r>
            <a:r>
              <a:rPr lang="ru-RU" sz="2400" dirty="0" err="1"/>
              <a:t>точок</a:t>
            </a:r>
            <a:r>
              <a:rPr lang="ru-RU" sz="2400" dirty="0"/>
              <a:t> початку і </a:t>
            </a:r>
            <a:r>
              <a:rPr lang="ru-RU" sz="2400" dirty="0" err="1"/>
              <a:t>закінчення</a:t>
            </a:r>
            <a:r>
              <a:rPr lang="ru-RU" sz="2400" dirty="0"/>
              <a:t> </a:t>
            </a:r>
            <a:r>
              <a:rPr lang="ru-RU" sz="2400" dirty="0" err="1"/>
              <a:t>штрихів</a:t>
            </a:r>
            <a:r>
              <a:rPr lang="ru-RU" sz="2400" dirty="0"/>
              <a:t> </a:t>
            </a:r>
            <a:r>
              <a:rPr lang="ru-RU" sz="2400" dirty="0" err="1"/>
              <a:t>письмових</a:t>
            </a:r>
            <a:r>
              <a:rPr lang="ru-RU" sz="2400" dirty="0"/>
              <a:t> </a:t>
            </a:r>
            <a:r>
              <a:rPr lang="ru-RU" sz="2400" dirty="0" err="1"/>
              <a:t>знаків</a:t>
            </a:r>
            <a:r>
              <a:rPr lang="ru-RU" sz="2400" dirty="0"/>
              <a:t> і </a:t>
            </a:r>
            <a:r>
              <a:rPr lang="ru-RU" sz="2400" dirty="0" err="1"/>
              <a:t>спосіб</a:t>
            </a:r>
            <a:r>
              <a:rPr lang="ru-RU" sz="2400" dirty="0"/>
              <a:t> </a:t>
            </a:r>
            <a:r>
              <a:rPr lang="ru-RU" sz="2400" dirty="0" err="1"/>
              <a:t>їхнього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68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</TotalTime>
  <Words>269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Характеристика загальних і часткових ознак почерку </vt:lpstr>
      <vt:lpstr>Ознаки почерку – це стійка вироблена чи нестійка навмисно створена система рухів, що зумовлює характерні для певної особи чи привнесені нею особливості написання букв чи знаків або їх елементів окремо чи в сукупності. </vt:lpstr>
      <vt:lpstr>  Загальні ознаки почерку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загальних і часткових ознак почерку, їх ідентифікаційне значення </dc:title>
  <dc:creator>Admin</dc:creator>
  <cp:lastModifiedBy>Admin</cp:lastModifiedBy>
  <cp:revision>9</cp:revision>
  <dcterms:created xsi:type="dcterms:W3CDTF">2015-05-13T07:31:22Z</dcterms:created>
  <dcterms:modified xsi:type="dcterms:W3CDTF">2015-05-13T15:35:46Z</dcterms:modified>
</cp:coreProperties>
</file>