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26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 varScale="1">
        <p:scale>
          <a:sx n="72" d="100"/>
          <a:sy n="72" d="100"/>
        </p:scale>
        <p:origin x="660" y="108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ableStyles" Target="tableStyle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theme" Target="theme/theme1.xml"/><Relationship Id="rId5" Type="http://schemas.openxmlformats.org/officeDocument/2006/relationships/slide" Target="slides/slide4.xml"/><Relationship Id="rId10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9" name="Group 18"/>
          <p:cNvGrpSpPr/>
          <p:nvPr/>
        </p:nvGrpSpPr>
        <p:grpSpPr>
          <a:xfrm>
            <a:off x="546100" y="-4763"/>
            <a:ext cx="5014912" cy="6862763"/>
            <a:chOff x="2928938" y="-4763"/>
            <a:chExt cx="5014912" cy="6862763"/>
          </a:xfrm>
        </p:grpSpPr>
        <p:sp>
          <p:nvSpPr>
            <p:cNvPr id="22" name="Freeform 6"/>
            <p:cNvSpPr/>
            <p:nvPr/>
          </p:nvSpPr>
          <p:spPr bwMode="auto">
            <a:xfrm>
              <a:off x="3367088" y="-4763"/>
              <a:ext cx="1063625" cy="2782888"/>
            </a:xfrm>
            <a:custGeom>
              <a:avLst/>
              <a:gdLst/>
              <a:ahLst/>
              <a:cxnLst/>
              <a:rect l="0" t="0" r="r" b="b"/>
              <a:pathLst>
                <a:path w="670" h="1753">
                  <a:moveTo>
                    <a:pt x="0" y="1696"/>
                  </a:moveTo>
                  <a:lnTo>
                    <a:pt x="225" y="1753"/>
                  </a:lnTo>
                  <a:lnTo>
                    <a:pt x="670" y="0"/>
                  </a:lnTo>
                  <a:lnTo>
                    <a:pt x="430" y="0"/>
                  </a:lnTo>
                  <a:lnTo>
                    <a:pt x="0" y="1696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23" name="Freeform 7"/>
            <p:cNvSpPr/>
            <p:nvPr/>
          </p:nvSpPr>
          <p:spPr bwMode="auto">
            <a:xfrm>
              <a:off x="2928938" y="-4763"/>
              <a:ext cx="1035050" cy="2673350"/>
            </a:xfrm>
            <a:custGeom>
              <a:avLst/>
              <a:gdLst/>
              <a:ahLst/>
              <a:cxnLst/>
              <a:rect l="0" t="0" r="r" b="b"/>
              <a:pathLst>
                <a:path w="652" h="1684">
                  <a:moveTo>
                    <a:pt x="225" y="1684"/>
                  </a:moveTo>
                  <a:lnTo>
                    <a:pt x="652" y="0"/>
                  </a:lnTo>
                  <a:lnTo>
                    <a:pt x="411" y="0"/>
                  </a:lnTo>
                  <a:lnTo>
                    <a:pt x="0" y="1627"/>
                  </a:lnTo>
                  <a:lnTo>
                    <a:pt x="219" y="1681"/>
                  </a:lnTo>
                  <a:lnTo>
                    <a:pt x="225" y="1684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24" name="Freeform 9"/>
            <p:cNvSpPr/>
            <p:nvPr/>
          </p:nvSpPr>
          <p:spPr bwMode="auto">
            <a:xfrm>
              <a:off x="2928938" y="2582862"/>
              <a:ext cx="2693987" cy="4275138"/>
            </a:xfrm>
            <a:custGeom>
              <a:avLst/>
              <a:gdLst/>
              <a:ahLst/>
              <a:cxnLst/>
              <a:rect l="0" t="0" r="r" b="b"/>
              <a:pathLst>
                <a:path w="1697" h="2693">
                  <a:moveTo>
                    <a:pt x="0" y="0"/>
                  </a:moveTo>
                  <a:lnTo>
                    <a:pt x="1622" y="2693"/>
                  </a:lnTo>
                  <a:lnTo>
                    <a:pt x="1697" y="2693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25" name="Freeform 10"/>
            <p:cNvSpPr/>
            <p:nvPr/>
          </p:nvSpPr>
          <p:spPr bwMode="auto">
            <a:xfrm>
              <a:off x="3371850" y="2692400"/>
              <a:ext cx="3332162" cy="4165600"/>
            </a:xfrm>
            <a:custGeom>
              <a:avLst/>
              <a:gdLst/>
              <a:ahLst/>
              <a:cxnLst/>
              <a:rect l="0" t="0" r="r" b="b"/>
              <a:pathLst>
                <a:path w="2099" h="2624">
                  <a:moveTo>
                    <a:pt x="2099" y="2624"/>
                  </a:moveTo>
                  <a:lnTo>
                    <a:pt x="0" y="0"/>
                  </a:lnTo>
                  <a:lnTo>
                    <a:pt x="2021" y="2624"/>
                  </a:lnTo>
                  <a:lnTo>
                    <a:pt x="2099" y="2624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26" name="Freeform 11"/>
            <p:cNvSpPr/>
            <p:nvPr/>
          </p:nvSpPr>
          <p:spPr bwMode="auto">
            <a:xfrm>
              <a:off x="3367088" y="2687637"/>
              <a:ext cx="4576762" cy="4170363"/>
            </a:xfrm>
            <a:custGeom>
              <a:avLst/>
              <a:gdLst/>
              <a:ahLst/>
              <a:cxnLst/>
              <a:rect l="0" t="0" r="r" b="b"/>
              <a:pathLst>
                <a:path w="2883" h="2627">
                  <a:moveTo>
                    <a:pt x="0" y="0"/>
                  </a:moveTo>
                  <a:lnTo>
                    <a:pt x="3" y="3"/>
                  </a:lnTo>
                  <a:lnTo>
                    <a:pt x="2102" y="2627"/>
                  </a:lnTo>
                  <a:lnTo>
                    <a:pt x="2883" y="2627"/>
                  </a:lnTo>
                  <a:lnTo>
                    <a:pt x="225" y="5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27" name="Freeform 12"/>
            <p:cNvSpPr/>
            <p:nvPr/>
          </p:nvSpPr>
          <p:spPr bwMode="auto">
            <a:xfrm>
              <a:off x="2928938" y="2578100"/>
              <a:ext cx="3584575" cy="4279900"/>
            </a:xfrm>
            <a:custGeom>
              <a:avLst/>
              <a:gdLst/>
              <a:ahLst/>
              <a:cxnLst/>
              <a:rect l="0" t="0" r="r" b="b"/>
              <a:pathLst>
                <a:path w="2258" h="2696">
                  <a:moveTo>
                    <a:pt x="2258" y="2696"/>
                  </a:moveTo>
                  <a:lnTo>
                    <a:pt x="264" y="111"/>
                  </a:lnTo>
                  <a:lnTo>
                    <a:pt x="228" y="60"/>
                  </a:lnTo>
                  <a:lnTo>
                    <a:pt x="225" y="57"/>
                  </a:lnTo>
                  <a:lnTo>
                    <a:pt x="0" y="0"/>
                  </a:lnTo>
                  <a:lnTo>
                    <a:pt x="0" y="3"/>
                  </a:lnTo>
                  <a:lnTo>
                    <a:pt x="1697" y="2696"/>
                  </a:lnTo>
                  <a:lnTo>
                    <a:pt x="2258" y="2696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928401" y="1380068"/>
            <a:ext cx="8574622" cy="2616199"/>
          </a:xfrm>
        </p:spPr>
        <p:txBody>
          <a:bodyPr anchor="b">
            <a:normAutofit/>
          </a:bodyPr>
          <a:lstStyle>
            <a:lvl1pPr algn="r">
              <a:defRPr sz="6000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4515377" y="3996267"/>
            <a:ext cx="6987645" cy="1388534"/>
          </a:xfrm>
        </p:spPr>
        <p:txBody>
          <a:bodyPr anchor="t">
            <a:normAutofit/>
          </a:bodyPr>
          <a:lstStyle>
            <a:lvl1pPr marL="0" indent="0" algn="r">
              <a:buNone/>
              <a:defRPr sz="2100">
                <a:solidFill>
                  <a:schemeClr val="tx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5332412" y="5883275"/>
            <a:ext cx="4324044" cy="365125"/>
          </a:xfrm>
        </p:spPr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6774452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Панорамная фотография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4732865"/>
            <a:ext cx="10018711" cy="566738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3860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1" y="5299603"/>
            <a:ext cx="10018711" cy="493712"/>
          </a:xfrm>
        </p:spPr>
        <p:txBody>
          <a:bodyPr>
            <a:normAutofit/>
          </a:bodyPr>
          <a:lstStyle>
            <a:lvl1pPr marL="0" indent="0" algn="ctr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8693710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Заголовок и подпис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685800"/>
            <a:ext cx="10018711" cy="3048000"/>
          </a:xfrm>
        </p:spPr>
        <p:txBody>
          <a:bodyPr anchor="ctr">
            <a:normAutofit/>
          </a:bodyPr>
          <a:lstStyle>
            <a:lvl1pPr algn="ct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343400"/>
            <a:ext cx="10018713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440230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2436811" y="3428999"/>
            <a:ext cx="8532815" cy="381000"/>
          </a:xfrm>
        </p:spPr>
        <p:txBody>
          <a:bodyPr anchor="ctr">
            <a:normAutofit/>
          </a:bodyPr>
          <a:lstStyle>
            <a:lvl1pPr marL="0" indent="0">
              <a:buFontTx/>
              <a:buNone/>
              <a:defRPr sz="1800"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1" cy="1447800"/>
          </a:xfrm>
        </p:spPr>
        <p:txBody>
          <a:bodyPr anchor="ctr">
            <a:normAutofit/>
          </a:bodyPr>
          <a:lstStyle>
            <a:lvl1pPr marL="0" indent="0" algn="ct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78492596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Карточка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3308581"/>
            <a:ext cx="10018709" cy="1468800"/>
          </a:xfrm>
        </p:spPr>
        <p:txBody>
          <a:bodyPr anchor="b">
            <a:normAutofit/>
          </a:bodyPr>
          <a:lstStyle>
            <a:lvl1pPr algn="r">
              <a:defRPr sz="32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7381"/>
            <a:ext cx="10018710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442529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Цитата карточки имен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1598612" y="863023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tx1"/>
                </a:solidFill>
                <a:effectLst/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893425" y="2819399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tx1"/>
                </a:solidFill>
                <a:effectLst/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08212" y="685800"/>
            <a:ext cx="8990012" cy="2743199"/>
          </a:xfrm>
        </p:spPr>
        <p:txBody>
          <a:bodyPr anchor="ctr">
            <a:normAutofit/>
          </a:bodyPr>
          <a:lstStyle>
            <a:lvl1pPr algn="ctr">
              <a:defRPr sz="3200" b="0" cap="none">
                <a:solidFill>
                  <a:schemeClr val="tx1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3" y="3886200"/>
            <a:ext cx="10018710" cy="889000"/>
          </a:xfrm>
        </p:spPr>
        <p:txBody>
          <a:bodyPr vert="horz" lIns="91440" tIns="45720" rIns="91440" bIns="45720" rtlCol="0" anchor="b">
            <a:normAutofit/>
          </a:bodyPr>
          <a:lstStyle>
            <a:lvl1pPr algn="r">
              <a:buNone/>
              <a:defRPr lang="en-US" sz="24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2" y="4775200"/>
            <a:ext cx="10018710" cy="1016000"/>
          </a:xfrm>
        </p:spPr>
        <p:txBody>
          <a:bodyPr anchor="t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97728875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Истина или лож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3" y="685800"/>
            <a:ext cx="10018712" cy="2727325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484312" y="3505200"/>
            <a:ext cx="10018713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none" dirty="0">
                <a:ln w="3175" cmpd="sng">
                  <a:noFill/>
                </a:ln>
                <a:solidFill>
                  <a:schemeClr val="tx1"/>
                </a:solidFill>
                <a:effectLst/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1" y="4343400"/>
            <a:ext cx="10018713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40228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 algn="ctr"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491918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732655" y="685800"/>
            <a:ext cx="1770369" cy="5105400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84312" y="685800"/>
            <a:ext cx="8019742" cy="5105400"/>
          </a:xfrm>
        </p:spPr>
        <p:txBody>
          <a:bodyPr vert="eaVert" anchor="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2033726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0951856" y="5867131"/>
            <a:ext cx="551167" cy="365125"/>
          </a:xfrm>
        </p:spPr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060639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572279" y="2666999"/>
            <a:ext cx="8930747" cy="2110382"/>
          </a:xfrm>
        </p:spPr>
        <p:txBody>
          <a:bodyPr anchor="b"/>
          <a:lstStyle>
            <a:lvl1pPr algn="r">
              <a:defRPr sz="40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572278" y="4777381"/>
            <a:ext cx="8930748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9401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84312" y="2666999"/>
            <a:ext cx="4895055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07967" y="2667000"/>
            <a:ext cx="4895056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238513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72179" y="2658533"/>
            <a:ext cx="4607188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84311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880487" y="2667000"/>
            <a:ext cx="4622537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>
                <a:solidFill>
                  <a:schemeClr val="accent1">
                    <a:lumMod val="75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07967" y="3335337"/>
            <a:ext cx="4895056" cy="2455862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5476652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65189984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0504841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4312" y="1600200"/>
            <a:ext cx="3549121" cy="1371600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262033" y="685799"/>
            <a:ext cx="6240990" cy="5105401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4312" y="2971800"/>
            <a:ext cx="3549121" cy="18288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8368092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82724" y="1752599"/>
            <a:ext cx="5426158" cy="1371600"/>
          </a:xfrm>
        </p:spPr>
        <p:txBody>
          <a:bodyPr anchor="b">
            <a:normAutofit/>
          </a:bodyPr>
          <a:lstStyle>
            <a:lvl1pPr algn="ctr">
              <a:defRPr sz="2800" b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594682" y="914400"/>
            <a:ext cx="3280974" cy="4572000"/>
          </a:xfrm>
          <a:prstGeom prst="roundRect">
            <a:avLst>
              <a:gd name="adj" fmla="val 42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82724" y="3124199"/>
            <a:ext cx="5426158" cy="1828800"/>
          </a:xfrm>
        </p:spPr>
        <p:txBody>
          <a:bodyPr>
            <a:normAutofit/>
          </a:bodyPr>
          <a:lstStyle>
            <a:lvl1pPr marL="0" indent="0" algn="ctr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825898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6"/>
          <p:cNvGrpSpPr/>
          <p:nvPr/>
        </p:nvGrpSpPr>
        <p:grpSpPr>
          <a:xfrm>
            <a:off x="150812" y="0"/>
            <a:ext cx="2436813" cy="6858001"/>
            <a:chOff x="1320800" y="0"/>
            <a:chExt cx="2436813" cy="6858001"/>
          </a:xfrm>
        </p:grpSpPr>
        <p:sp>
          <p:nvSpPr>
            <p:cNvPr id="8" name="Freeform 6"/>
            <p:cNvSpPr/>
            <p:nvPr/>
          </p:nvSpPr>
          <p:spPr bwMode="auto">
            <a:xfrm>
              <a:off x="1627188" y="0"/>
              <a:ext cx="1122363" cy="5329238"/>
            </a:xfrm>
            <a:custGeom>
              <a:avLst/>
              <a:gdLst/>
              <a:ahLst/>
              <a:cxnLst/>
              <a:rect l="0" t="0" r="r" b="b"/>
              <a:pathLst>
                <a:path w="707" h="3357">
                  <a:moveTo>
                    <a:pt x="0" y="3330"/>
                  </a:moveTo>
                  <a:lnTo>
                    <a:pt x="156" y="3357"/>
                  </a:lnTo>
                  <a:lnTo>
                    <a:pt x="707" y="0"/>
                  </a:lnTo>
                  <a:lnTo>
                    <a:pt x="547" y="0"/>
                  </a:lnTo>
                  <a:lnTo>
                    <a:pt x="0" y="333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</p:sp>
        <p:sp>
          <p:nvSpPr>
            <p:cNvPr id="9" name="Freeform 7"/>
            <p:cNvSpPr/>
            <p:nvPr/>
          </p:nvSpPr>
          <p:spPr bwMode="auto">
            <a:xfrm>
              <a:off x="1320800" y="0"/>
              <a:ext cx="1117600" cy="5276850"/>
            </a:xfrm>
            <a:custGeom>
              <a:avLst/>
              <a:gdLst/>
              <a:ahLst/>
              <a:cxnLst/>
              <a:rect l="0" t="0" r="r" b="b"/>
              <a:pathLst>
                <a:path w="704" h="3324">
                  <a:moveTo>
                    <a:pt x="704" y="0"/>
                  </a:moveTo>
                  <a:lnTo>
                    <a:pt x="545" y="0"/>
                  </a:lnTo>
                  <a:lnTo>
                    <a:pt x="0" y="3300"/>
                  </a:lnTo>
                  <a:lnTo>
                    <a:pt x="157" y="3324"/>
                  </a:lnTo>
                  <a:lnTo>
                    <a:pt x="704" y="0"/>
                  </a:lnTo>
                  <a:close/>
                </a:path>
              </a:pathLst>
            </a:custGeom>
            <a:solidFill>
              <a:schemeClr val="tx1">
                <a:lumMod val="65000"/>
                <a:lumOff val="35000"/>
              </a:schemeClr>
            </a:solidFill>
            <a:ln>
              <a:noFill/>
            </a:ln>
          </p:spPr>
        </p:sp>
        <p:sp>
          <p:nvSpPr>
            <p:cNvPr id="10" name="Freeform 8"/>
            <p:cNvSpPr/>
            <p:nvPr/>
          </p:nvSpPr>
          <p:spPr bwMode="auto">
            <a:xfrm>
              <a:off x="1320800" y="5238750"/>
              <a:ext cx="1228725" cy="1619250"/>
            </a:xfrm>
            <a:custGeom>
              <a:avLst/>
              <a:gdLst/>
              <a:ahLst/>
              <a:cxnLst/>
              <a:rect l="0" t="0" r="r" b="b"/>
              <a:pathLst>
                <a:path w="774" h="1020">
                  <a:moveTo>
                    <a:pt x="0" y="0"/>
                  </a:moveTo>
                  <a:lnTo>
                    <a:pt x="740" y="1020"/>
                  </a:lnTo>
                  <a:lnTo>
                    <a:pt x="774" y="102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tx1">
                <a:lumMod val="85000"/>
                <a:lumOff val="15000"/>
              </a:schemeClr>
            </a:solidFill>
            <a:ln>
              <a:noFill/>
            </a:ln>
          </p:spPr>
        </p:sp>
        <p:sp>
          <p:nvSpPr>
            <p:cNvPr id="11" name="Freeform 9"/>
            <p:cNvSpPr/>
            <p:nvPr/>
          </p:nvSpPr>
          <p:spPr bwMode="auto">
            <a:xfrm>
              <a:off x="1627188" y="5291138"/>
              <a:ext cx="1495425" cy="1566863"/>
            </a:xfrm>
            <a:custGeom>
              <a:avLst/>
              <a:gdLst/>
              <a:ahLst/>
              <a:cxnLst/>
              <a:rect l="0" t="0" r="r" b="b"/>
              <a:pathLst>
                <a:path w="942" h="987">
                  <a:moveTo>
                    <a:pt x="0" y="0"/>
                  </a:moveTo>
                  <a:lnTo>
                    <a:pt x="909" y="987"/>
                  </a:lnTo>
                  <a:lnTo>
                    <a:pt x="942" y="987"/>
                  </a:lnTo>
                  <a:lnTo>
                    <a:pt x="0" y="0"/>
                  </a:lnTo>
                  <a:close/>
                </a:path>
              </a:pathLst>
            </a:custGeom>
            <a:solidFill>
              <a:schemeClr val="accent1">
                <a:lumMod val="50000"/>
              </a:schemeClr>
            </a:solidFill>
            <a:ln>
              <a:noFill/>
            </a:ln>
          </p:spPr>
        </p:sp>
        <p:sp>
          <p:nvSpPr>
            <p:cNvPr id="12" name="Freeform 10"/>
            <p:cNvSpPr/>
            <p:nvPr/>
          </p:nvSpPr>
          <p:spPr bwMode="auto">
            <a:xfrm>
              <a:off x="1627188" y="5286375"/>
              <a:ext cx="2130425" cy="1571625"/>
            </a:xfrm>
            <a:custGeom>
              <a:avLst/>
              <a:gdLst/>
              <a:ahLst/>
              <a:cxnLst/>
              <a:rect l="0" t="0" r="r" b="b"/>
              <a:pathLst>
                <a:path w="1342" h="990">
                  <a:moveTo>
                    <a:pt x="0" y="3"/>
                  </a:moveTo>
                  <a:lnTo>
                    <a:pt x="942" y="990"/>
                  </a:lnTo>
                  <a:lnTo>
                    <a:pt x="1342" y="990"/>
                  </a:lnTo>
                  <a:lnTo>
                    <a:pt x="156" y="27"/>
                  </a:lnTo>
                  <a:lnTo>
                    <a:pt x="0" y="0"/>
                  </a:lnTo>
                  <a:lnTo>
                    <a:pt x="0" y="3"/>
                  </a:lnTo>
                  <a:close/>
                </a:path>
              </a:pathLst>
            </a:custGeom>
            <a:solidFill>
              <a:schemeClr val="accent1">
                <a:lumMod val="75000"/>
              </a:schemeClr>
            </a:solidFill>
            <a:ln>
              <a:noFill/>
            </a:ln>
          </p:spPr>
        </p:sp>
        <p:sp>
          <p:nvSpPr>
            <p:cNvPr id="13" name="Freeform 11"/>
            <p:cNvSpPr/>
            <p:nvPr/>
          </p:nvSpPr>
          <p:spPr bwMode="auto">
            <a:xfrm>
              <a:off x="1320800" y="5238750"/>
              <a:ext cx="1695450" cy="1619250"/>
            </a:xfrm>
            <a:custGeom>
              <a:avLst/>
              <a:gdLst/>
              <a:ahLst/>
              <a:cxnLst/>
              <a:rect l="0" t="0" r="r" b="b"/>
              <a:pathLst>
                <a:path w="1068" h="1020">
                  <a:moveTo>
                    <a:pt x="1068" y="1020"/>
                  </a:moveTo>
                  <a:lnTo>
                    <a:pt x="184" y="60"/>
                  </a:lnTo>
                  <a:lnTo>
                    <a:pt x="154" y="27"/>
                  </a:lnTo>
                  <a:lnTo>
                    <a:pt x="157" y="27"/>
                  </a:lnTo>
                  <a:lnTo>
                    <a:pt x="157" y="24"/>
                  </a:lnTo>
                  <a:lnTo>
                    <a:pt x="154" y="24"/>
                  </a:lnTo>
                  <a:lnTo>
                    <a:pt x="0" y="0"/>
                  </a:lnTo>
                  <a:lnTo>
                    <a:pt x="0" y="0"/>
                  </a:lnTo>
                  <a:lnTo>
                    <a:pt x="774" y="1020"/>
                  </a:lnTo>
                  <a:lnTo>
                    <a:pt x="1068" y="1020"/>
                  </a:lnTo>
                  <a:close/>
                </a:path>
              </a:pathLst>
            </a:custGeom>
            <a:solidFill>
              <a:schemeClr val="tx1">
                <a:lumMod val="75000"/>
                <a:lumOff val="25000"/>
              </a:schemeClr>
            </a:solidFill>
            <a:ln>
              <a:noFill/>
            </a:ln>
          </p:spPr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84311" y="685800"/>
            <a:ext cx="10018713" cy="1752599"/>
          </a:xfrm>
          <a:prstGeom prst="rect">
            <a:avLst/>
          </a:prstGeom>
          <a:effectLst/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84310" y="2666999"/>
            <a:ext cx="10018713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9732656" y="5883275"/>
            <a:ext cx="11430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88AAF329-9FA4-4140-B6A1-015963D3BCB9}" type="datetimeFigureOut">
              <a:rPr lang="ru-RU" smtClean="0"/>
              <a:t>16.04.2015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572279" y="5883275"/>
            <a:ext cx="708417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951856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 b="0" i="0">
                <a:solidFill>
                  <a:schemeClr val="tx1"/>
                </a:solidFill>
                <a:effectLst/>
                <a:latin typeface="+mn-lt"/>
              </a:defRPr>
            </a:lvl1pPr>
          </a:lstStyle>
          <a:p>
            <a:fld id="{597A5180-6C5F-4017-A220-FC5116A6C04A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7948779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7" r:id="rId1"/>
    <p:sldLayoutId id="2147483728" r:id="rId2"/>
    <p:sldLayoutId id="2147483729" r:id="rId3"/>
    <p:sldLayoutId id="2147483730" r:id="rId4"/>
    <p:sldLayoutId id="2147483731" r:id="rId5"/>
    <p:sldLayoutId id="2147483732" r:id="rId6"/>
    <p:sldLayoutId id="2147483733" r:id="rId7"/>
    <p:sldLayoutId id="2147483734" r:id="rId8"/>
    <p:sldLayoutId id="2147483735" r:id="rId9"/>
    <p:sldLayoutId id="2147483736" r:id="rId10"/>
    <p:sldLayoutId id="2147483737" r:id="rId11"/>
    <p:sldLayoutId id="2147483738" r:id="rId12"/>
    <p:sldLayoutId id="2147483739" r:id="rId13"/>
    <p:sldLayoutId id="2147483740" r:id="rId14"/>
    <p:sldLayoutId id="2147483741" r:id="rId15"/>
    <p:sldLayoutId id="2147483742" r:id="rId16"/>
    <p:sldLayoutId id="2147483743" r:id="rId17"/>
  </p:sldLayoutIdLst>
  <p:txStyles>
    <p:titleStyle>
      <a:lvl1pPr algn="ctr" defTabSz="457200" rtl="0" eaLnBrk="1" latinLnBrk="0" hangingPunct="1">
        <a:spcBef>
          <a:spcPct val="0"/>
        </a:spcBef>
        <a:buNone/>
        <a:defRPr sz="4000" kern="1200" cap="none">
          <a:ln w="3175" cmpd="sng">
            <a:noFill/>
          </a:ln>
          <a:solidFill>
            <a:schemeClr val="tx1"/>
          </a:solidFill>
          <a:effectLst/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20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8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6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accent1">
            <a:lumMod val="75000"/>
          </a:schemeClr>
        </a:buClr>
        <a:buSzPct val="145000"/>
        <a:buFont typeface="Arial"/>
        <a:buChar char="•"/>
        <a:defRPr sz="1400" kern="1200" cap="none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881479" y="1830642"/>
            <a:ext cx="8574622" cy="2616199"/>
          </a:xfrm>
        </p:spPr>
        <p:txBody>
          <a:bodyPr>
            <a:noAutofit/>
          </a:bodyPr>
          <a:lstStyle/>
          <a:p>
            <a:pPr algn="ctr"/>
            <a:r>
              <a:rPr lang="uk-UA" sz="3600" b="1" dirty="0"/>
              <a:t>ПРЕЗЕНТАЦІЯ</a:t>
            </a:r>
            <a:r>
              <a:rPr lang="uk-UA" sz="3600" dirty="0"/>
              <a:t/>
            </a:r>
            <a:br>
              <a:rPr lang="uk-UA" sz="3600" dirty="0"/>
            </a:br>
            <a:r>
              <a:rPr lang="uk-UA" sz="3600" b="1" dirty="0"/>
              <a:t>на тему:</a:t>
            </a:r>
            <a:br>
              <a:rPr lang="uk-UA" sz="3600" b="1" dirty="0"/>
            </a:br>
            <a:r>
              <a:rPr lang="uk-UA" sz="3600" b="1" dirty="0" smtClean="0"/>
              <a:t>«Сліди </a:t>
            </a:r>
            <a:r>
              <a:rPr lang="uk-UA" sz="3600" b="1" dirty="0"/>
              <a:t>застосування вогнепальної </a:t>
            </a:r>
            <a:r>
              <a:rPr lang="uk-UA" sz="3600" b="1" dirty="0" smtClean="0"/>
              <a:t>зброї»</a:t>
            </a:r>
            <a:endParaRPr lang="ru-RU" sz="3600" b="1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204355" y="4725136"/>
            <a:ext cx="6987645" cy="1388534"/>
          </a:xfrm>
        </p:spPr>
        <p:txBody>
          <a:bodyPr/>
          <a:lstStyle/>
          <a:p>
            <a:r>
              <a:rPr lang="uk-UA" dirty="0" smtClean="0"/>
              <a:t>Виконав:</a:t>
            </a:r>
          </a:p>
          <a:p>
            <a:r>
              <a:rPr lang="uk-UA" dirty="0" smtClean="0"/>
              <a:t>Студент групи 302 ЮІ</a:t>
            </a:r>
          </a:p>
          <a:p>
            <a:r>
              <a:rPr lang="uk-UA" dirty="0" smtClean="0"/>
              <a:t>Корчак Ярослав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2044606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Заголовок 6"/>
          <p:cNvSpPr>
            <a:spLocks noGrp="1"/>
          </p:cNvSpPr>
          <p:nvPr>
            <p:ph type="title"/>
          </p:nvPr>
        </p:nvSpPr>
        <p:spPr>
          <a:xfrm flipV="1">
            <a:off x="1484311" y="530087"/>
            <a:ext cx="10018713" cy="155713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5" name="Rectangle 2"/>
          <p:cNvSpPr>
            <a:spLocks noGrp="1" noChangeArrowheads="1"/>
          </p:cNvSpPr>
          <p:nvPr>
            <p:ph idx="1"/>
          </p:nvPr>
        </p:nvSpPr>
        <p:spPr>
          <a:xfrm>
            <a:off x="1484311" y="530087"/>
            <a:ext cx="10018713" cy="3124201"/>
          </a:xfrm>
        </p:spPr>
        <p:txBody>
          <a:bodyPr>
            <a:normAutofit/>
          </a:bodyPr>
          <a:lstStyle/>
          <a:p>
            <a:pPr marL="0" lvl="0" indent="0" algn="just">
              <a:buNone/>
            </a:pPr>
            <a:r>
              <a:rPr lang="ru-RU" b="1" dirty="0" err="1" smtClean="0"/>
              <a:t>Сліди</a:t>
            </a:r>
            <a:r>
              <a:rPr lang="ru-RU" b="1" dirty="0" smtClean="0"/>
              <a:t> </a:t>
            </a:r>
            <a:r>
              <a:rPr lang="ru-RU" b="1" dirty="0" err="1" smtClean="0"/>
              <a:t>зброї</a:t>
            </a:r>
            <a:r>
              <a:rPr lang="ru-RU" b="1" dirty="0" smtClean="0"/>
              <a:t> </a:t>
            </a:r>
            <a:r>
              <a:rPr lang="ru-RU" dirty="0" smtClean="0"/>
              <a:t>-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 </a:t>
            </a:r>
            <a:r>
              <a:rPr lang="ru-RU" dirty="0" err="1" smtClean="0"/>
              <a:t>взаємодії</a:t>
            </a:r>
            <a:r>
              <a:rPr lang="ru-RU" dirty="0" smtClean="0"/>
              <a:t> </a:t>
            </a:r>
            <a:r>
              <a:rPr lang="ru-RU" dirty="0" err="1" smtClean="0"/>
              <a:t>зброї</a:t>
            </a:r>
            <a:r>
              <a:rPr lang="ru-RU" dirty="0" smtClean="0"/>
              <a:t>, </a:t>
            </a:r>
            <a:r>
              <a:rPr lang="ru-RU" dirty="0" err="1" smtClean="0"/>
              <a:t>боєприпасів</a:t>
            </a:r>
            <a:r>
              <a:rPr lang="ru-RU" dirty="0" smtClean="0"/>
              <a:t> з предметами </a:t>
            </a:r>
            <a:r>
              <a:rPr lang="ru-RU" dirty="0" err="1" smtClean="0"/>
              <a:t>матеріального</a:t>
            </a:r>
            <a:r>
              <a:rPr lang="ru-RU" dirty="0" smtClean="0"/>
              <a:t> </a:t>
            </a:r>
            <a:r>
              <a:rPr lang="ru-RU" dirty="0" err="1" smtClean="0"/>
              <a:t>середовища</a:t>
            </a:r>
            <a:r>
              <a:rPr lang="ru-RU" dirty="0" smtClean="0"/>
              <a:t> (обстановки) - </a:t>
            </a:r>
            <a:r>
              <a:rPr lang="ru-RU" dirty="0" err="1" smtClean="0"/>
              <a:t>пробоїни</a:t>
            </a:r>
            <a:r>
              <a:rPr lang="ru-RU" dirty="0" smtClean="0"/>
              <a:t>, </a:t>
            </a:r>
            <a:r>
              <a:rPr lang="ru-RU" dirty="0" err="1" smtClean="0"/>
              <a:t>вм'ятини</a:t>
            </a:r>
            <a:r>
              <a:rPr lang="ru-RU" dirty="0" smtClean="0"/>
              <a:t>, </a:t>
            </a:r>
            <a:r>
              <a:rPr lang="ru-RU" dirty="0" err="1" smtClean="0"/>
              <a:t>зруйновані</a:t>
            </a:r>
            <a:r>
              <a:rPr lang="ru-RU" dirty="0" smtClean="0"/>
              <a:t> </a:t>
            </a:r>
            <a:r>
              <a:rPr lang="ru-RU" dirty="0" err="1" smtClean="0"/>
              <a:t>предмети</a:t>
            </a:r>
            <a:r>
              <a:rPr lang="ru-RU" dirty="0" smtClean="0"/>
              <a:t> (</a:t>
            </a:r>
            <a:r>
              <a:rPr lang="ru-RU" dirty="0" err="1" smtClean="0"/>
              <a:t>скляні</a:t>
            </a:r>
            <a:r>
              <a:rPr lang="ru-RU" dirty="0" smtClean="0"/>
              <a:t>, </a:t>
            </a:r>
            <a:r>
              <a:rPr lang="ru-RU" dirty="0" err="1" smtClean="0"/>
              <a:t>керамічні</a:t>
            </a:r>
            <a:r>
              <a:rPr lang="ru-RU" dirty="0" smtClean="0"/>
              <a:t>), </a:t>
            </a:r>
            <a:r>
              <a:rPr lang="ru-RU" dirty="0" err="1" smtClean="0"/>
              <a:t>нарешті</a:t>
            </a:r>
            <a:r>
              <a:rPr lang="ru-RU" dirty="0" smtClean="0"/>
              <a:t> </a:t>
            </a:r>
            <a:r>
              <a:rPr lang="ru-RU" dirty="0" err="1" smtClean="0"/>
              <a:t>це</a:t>
            </a:r>
            <a:r>
              <a:rPr lang="ru-RU" dirty="0" smtClean="0"/>
              <a:t> </a:t>
            </a:r>
            <a:r>
              <a:rPr lang="ru-RU" dirty="0" err="1" smtClean="0"/>
              <a:t>сліди</a:t>
            </a:r>
            <a:r>
              <a:rPr lang="ru-RU" dirty="0" smtClean="0"/>
              <a:t> на </a:t>
            </a:r>
            <a:r>
              <a:rPr lang="ru-RU" dirty="0" err="1" smtClean="0"/>
              <a:t>тілі</a:t>
            </a:r>
            <a:r>
              <a:rPr lang="ru-RU" dirty="0" smtClean="0"/>
              <a:t> </a:t>
            </a:r>
            <a:r>
              <a:rPr lang="ru-RU" dirty="0" err="1" smtClean="0"/>
              <a:t>людини</a:t>
            </a:r>
            <a:r>
              <a:rPr lang="ru-RU" dirty="0" smtClean="0"/>
              <a:t> - </a:t>
            </a:r>
            <a:r>
              <a:rPr lang="ru-RU" dirty="0" err="1" smtClean="0"/>
              <a:t>пробоїни</a:t>
            </a:r>
            <a:r>
              <a:rPr lang="ru-RU" dirty="0" smtClean="0"/>
              <a:t>, </a:t>
            </a:r>
            <a:r>
              <a:rPr lang="ru-RU" dirty="0" err="1" smtClean="0"/>
              <a:t>розриви</a:t>
            </a:r>
            <a:r>
              <a:rPr lang="ru-RU" dirty="0" smtClean="0"/>
              <a:t>, </a:t>
            </a:r>
            <a:r>
              <a:rPr lang="ru-RU" dirty="0" err="1" smtClean="0"/>
              <a:t>закінчення</a:t>
            </a:r>
            <a:r>
              <a:rPr lang="ru-RU" dirty="0" smtClean="0"/>
              <a:t> </a:t>
            </a:r>
            <a:r>
              <a:rPr lang="ru-RU" dirty="0" err="1" smtClean="0"/>
              <a:t>тканини</a:t>
            </a:r>
            <a:r>
              <a:rPr lang="ru-RU" dirty="0" smtClean="0"/>
              <a:t> (поясок </a:t>
            </a:r>
            <a:r>
              <a:rPr lang="ru-RU" dirty="0" err="1" smtClean="0"/>
              <a:t>обтирання</a:t>
            </a:r>
            <a:r>
              <a:rPr lang="ru-RU" dirty="0" smtClean="0"/>
              <a:t>), </a:t>
            </a:r>
            <a:r>
              <a:rPr lang="ru-RU" dirty="0" err="1" smtClean="0"/>
              <a:t>в'їдання</a:t>
            </a:r>
            <a:r>
              <a:rPr lang="ru-RU" dirty="0" smtClean="0"/>
              <a:t> порошинок, </a:t>
            </a:r>
            <a:r>
              <a:rPr lang="ru-RU" dirty="0" err="1" smtClean="0"/>
              <a:t>опіки</a:t>
            </a:r>
            <a:r>
              <a:rPr lang="ru-RU" dirty="0" smtClean="0"/>
              <a:t> і т.д. </a:t>
            </a:r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90405" y="3348037"/>
            <a:ext cx="4286250" cy="320992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93667" y="3318221"/>
            <a:ext cx="4286250" cy="32099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738024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325285" y="142461"/>
            <a:ext cx="10018713" cy="45719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331304"/>
            <a:ext cx="10018713" cy="6334539"/>
          </a:xfr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uk-UA" b="1" dirty="0" smtClean="0"/>
              <a:t>Розрізняють три типи слідів в результаті застосування вогнепальної зброї:</a:t>
            </a:r>
          </a:p>
          <a:p>
            <a:pPr marL="0" indent="0" algn="ctr">
              <a:buNone/>
            </a:pPr>
            <a:endParaRPr lang="uk-UA" b="1" dirty="0" smtClean="0"/>
          </a:p>
          <a:p>
            <a:pPr marL="457200" indent="-457200">
              <a:buAutoNum type="arabicPeriod"/>
            </a:pPr>
            <a:r>
              <a:rPr lang="uk-UA" b="1" dirty="0"/>
              <a:t>С</a:t>
            </a:r>
            <a:r>
              <a:rPr lang="uk-UA" b="1" dirty="0" smtClean="0"/>
              <a:t>ліди, залишені на гільзі;                              </a:t>
            </a:r>
          </a:p>
          <a:p>
            <a:pPr marL="457200" indent="-457200">
              <a:buAutoNum type="arabicPeriod"/>
            </a:pPr>
            <a:endParaRPr lang="uk-UA" dirty="0" smtClean="0"/>
          </a:p>
          <a:p>
            <a:pPr marL="457200" indent="-457200">
              <a:buAutoNum type="arabicPeriod"/>
            </a:pPr>
            <a:endParaRPr lang="uk-UA" dirty="0" smtClean="0"/>
          </a:p>
          <a:p>
            <a:pPr marL="457200" indent="-457200">
              <a:buAutoNum type="arabicPeriod"/>
            </a:pPr>
            <a:endParaRPr lang="uk-UA" dirty="0"/>
          </a:p>
          <a:p>
            <a:pPr marL="457200" indent="-457200">
              <a:buAutoNum type="arabicPeriod"/>
            </a:pPr>
            <a:r>
              <a:rPr lang="uk-UA" b="1" dirty="0" smtClean="0"/>
              <a:t>Сліди, залишені на кулі;</a:t>
            </a:r>
          </a:p>
          <a:p>
            <a:pPr marL="457200" indent="-457200">
              <a:buAutoNum type="arabicPeriod"/>
            </a:pPr>
            <a:endParaRPr lang="uk-UA" dirty="0" smtClean="0"/>
          </a:p>
          <a:p>
            <a:pPr marL="457200" indent="-457200">
              <a:buAutoNum type="arabicPeriod"/>
            </a:pPr>
            <a:endParaRPr lang="uk-UA" dirty="0" smtClean="0"/>
          </a:p>
          <a:p>
            <a:pPr marL="457200" indent="-457200">
              <a:buAutoNum type="arabicPeriod"/>
            </a:pPr>
            <a:endParaRPr lang="uk-UA" dirty="0"/>
          </a:p>
          <a:p>
            <a:pPr marL="457200" indent="-457200">
              <a:buAutoNum type="arabicPeriod"/>
            </a:pPr>
            <a:r>
              <a:rPr lang="uk-UA" b="1" dirty="0" smtClean="0"/>
              <a:t>Сліди, залишені на перепоні.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64593" y="1430820"/>
            <a:ext cx="3753963" cy="2147267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7153" y="3728747"/>
            <a:ext cx="2094879" cy="189771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372249" y="4015409"/>
            <a:ext cx="3639035" cy="27257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08444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10" y="0"/>
            <a:ext cx="10018713" cy="96078"/>
          </a:xfrm>
        </p:spPr>
        <p:txBody>
          <a:bodyPr>
            <a:normAutofit fontScale="90000"/>
          </a:bodyPr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609600"/>
            <a:ext cx="10018713" cy="3101009"/>
          </a:xfrm>
        </p:spPr>
        <p:txBody>
          <a:bodyPr>
            <a:normAutofit lnSpcReduction="10000"/>
          </a:bodyPr>
          <a:lstStyle/>
          <a:p>
            <a:pPr marL="0" indent="0" algn="ctr" fontAlgn="t">
              <a:buNone/>
            </a:pPr>
            <a:r>
              <a:rPr lang="ru-RU" b="1" dirty="0" err="1"/>
              <a:t>Ознаки</a:t>
            </a:r>
            <a:r>
              <a:rPr lang="ru-RU" b="1" dirty="0"/>
              <a:t> </a:t>
            </a:r>
            <a:r>
              <a:rPr lang="ru-RU" b="1" dirty="0" err="1"/>
              <a:t>вхідного</a:t>
            </a:r>
            <a:r>
              <a:rPr lang="ru-RU" b="1" dirty="0"/>
              <a:t> </a:t>
            </a:r>
            <a:r>
              <a:rPr lang="ru-RU" b="1" dirty="0" err="1" smtClean="0"/>
              <a:t>отвору</a:t>
            </a:r>
            <a:r>
              <a:rPr lang="ru-RU" b="1" dirty="0" smtClean="0"/>
              <a:t> на </a:t>
            </a:r>
            <a:r>
              <a:rPr lang="ru-RU" b="1" dirty="0" err="1" smtClean="0"/>
              <a:t>перепоні</a:t>
            </a:r>
            <a:r>
              <a:rPr lang="ru-RU" b="1" dirty="0" smtClean="0"/>
              <a:t>:</a:t>
            </a:r>
            <a:endParaRPr lang="ru-RU" b="1" dirty="0"/>
          </a:p>
          <a:p>
            <a:pPr marL="0" indent="0" fontAlgn="t">
              <a:buNone/>
            </a:pPr>
            <a:r>
              <a:rPr lang="ru-RU" dirty="0"/>
              <a:t>1) дефект </a:t>
            </a:r>
            <a:r>
              <a:rPr lang="ru-RU" dirty="0" err="1"/>
              <a:t>тканини</a:t>
            </a:r>
            <a:r>
              <a:rPr lang="ru-RU" dirty="0"/>
              <a:t> — </a:t>
            </a:r>
            <a:r>
              <a:rPr lang="ru-RU" dirty="0" err="1"/>
              <a:t>відсутність</a:t>
            </a:r>
            <a:r>
              <a:rPr lang="ru-RU" dirty="0"/>
              <a:t> </a:t>
            </a:r>
            <a:r>
              <a:rPr lang="ru-RU" dirty="0" err="1"/>
              <a:t>частин</a:t>
            </a:r>
            <a:r>
              <a:rPr lang="ru-RU" dirty="0"/>
              <a:t> </a:t>
            </a:r>
            <a:r>
              <a:rPr lang="ru-RU" dirty="0" err="1"/>
              <a:t>тканини</a:t>
            </a:r>
            <a:r>
              <a:rPr lang="ru-RU" dirty="0"/>
              <a:t>;</a:t>
            </a:r>
          </a:p>
          <a:p>
            <a:pPr marL="0" indent="0" fontAlgn="t">
              <a:buNone/>
            </a:pPr>
            <a:r>
              <a:rPr lang="ru-RU" dirty="0"/>
              <a:t>2)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навколо</a:t>
            </a:r>
            <a:r>
              <a:rPr lang="ru-RU" dirty="0"/>
              <a:t> рани (на </a:t>
            </a:r>
            <a:r>
              <a:rPr lang="ru-RU" dirty="0" err="1"/>
              <a:t>тілі</a:t>
            </a:r>
            <a:r>
              <a:rPr lang="ru-RU" dirty="0"/>
              <a:t> </a:t>
            </a:r>
            <a:r>
              <a:rPr lang="ru-RU" dirty="0" err="1"/>
              <a:t>людини</a:t>
            </a:r>
            <a:r>
              <a:rPr lang="ru-RU" dirty="0"/>
              <a:t>) </a:t>
            </a:r>
            <a:r>
              <a:rPr lang="ru-RU" b="1" dirty="0"/>
              <a:t>пояска </a:t>
            </a:r>
            <a:r>
              <a:rPr lang="ru-RU" b="1" dirty="0" err="1"/>
              <a:t>осаднення</a:t>
            </a:r>
            <a:r>
              <a:rPr lang="ru-RU" dirty="0"/>
              <a:t> у </a:t>
            </a:r>
            <a:r>
              <a:rPr lang="ru-RU" dirty="0" err="1"/>
              <a:t>вигляді</a:t>
            </a:r>
            <a:r>
              <a:rPr lang="ru-RU" dirty="0"/>
              <a:t> кайми </a:t>
            </a:r>
            <a:r>
              <a:rPr lang="ru-RU" dirty="0" err="1"/>
              <a:t>завширшки</a:t>
            </a:r>
            <a:r>
              <a:rPr lang="ru-RU" dirty="0"/>
              <a:t> 1—3 мм </a:t>
            </a:r>
            <a:r>
              <a:rPr lang="ru-RU" dirty="0" err="1"/>
              <a:t>червоно</a:t>
            </a:r>
            <a:r>
              <a:rPr lang="ru-RU" dirty="0"/>
              <a:t>-бурого </a:t>
            </a:r>
            <a:r>
              <a:rPr lang="ru-RU" dirty="0" err="1"/>
              <a:t>кольору</a:t>
            </a:r>
            <a:r>
              <a:rPr lang="ru-RU" dirty="0"/>
              <a:t>;</a:t>
            </a:r>
          </a:p>
          <a:p>
            <a:pPr marL="0" indent="0" fontAlgn="t">
              <a:buNone/>
            </a:pPr>
            <a:r>
              <a:rPr lang="ru-RU" dirty="0"/>
              <a:t>3)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b="1" dirty="0"/>
              <a:t>пояска </a:t>
            </a:r>
            <a:r>
              <a:rPr lang="ru-RU" b="1" dirty="0" err="1"/>
              <a:t>обтирання</a:t>
            </a:r>
            <a:r>
              <a:rPr lang="ru-RU" dirty="0"/>
              <a:t>;</a:t>
            </a:r>
          </a:p>
          <a:p>
            <a:pPr marL="0" indent="0">
              <a:buNone/>
            </a:pPr>
            <a:r>
              <a:rPr lang="ru-RU" dirty="0"/>
              <a:t>4) </a:t>
            </a:r>
            <a:r>
              <a:rPr lang="ru-RU" dirty="0" err="1"/>
              <a:t>наявність</a:t>
            </a:r>
            <a:r>
              <a:rPr lang="ru-RU" dirty="0"/>
              <a:t> </a:t>
            </a:r>
            <a:r>
              <a:rPr lang="ru-RU" dirty="0" err="1"/>
              <a:t>ознак</a:t>
            </a:r>
            <a:r>
              <a:rPr lang="ru-RU" dirty="0"/>
              <a:t> </a:t>
            </a:r>
            <a:r>
              <a:rPr lang="ru-RU" dirty="0" err="1"/>
              <a:t>пострілу</a:t>
            </a:r>
            <a:r>
              <a:rPr lang="ru-RU" dirty="0"/>
              <a:t> з </a:t>
            </a:r>
            <a:r>
              <a:rPr lang="ru-RU" dirty="0" err="1"/>
              <a:t>близької</a:t>
            </a:r>
            <a:r>
              <a:rPr lang="ru-RU" dirty="0"/>
              <a:t> </a:t>
            </a:r>
            <a:r>
              <a:rPr lang="ru-RU" dirty="0" err="1"/>
              <a:t>відстані</a:t>
            </a:r>
            <a:r>
              <a:rPr lang="ru-RU" dirty="0"/>
              <a:t> </a:t>
            </a:r>
            <a:r>
              <a:rPr lang="ru-RU" dirty="0" err="1"/>
              <a:t>або</a:t>
            </a:r>
            <a:r>
              <a:rPr lang="ru-RU" dirty="0"/>
              <a:t> в упор (при </a:t>
            </a:r>
            <a:r>
              <a:rPr lang="ru-RU" dirty="0" err="1"/>
              <a:t>пострілі</a:t>
            </a:r>
            <a:r>
              <a:rPr lang="ru-RU" dirty="0"/>
              <a:t> в упор </a:t>
            </a:r>
            <a:r>
              <a:rPr lang="ru-RU" dirty="0" err="1"/>
              <a:t>відбивається</a:t>
            </a:r>
            <a:r>
              <a:rPr lang="ru-RU" dirty="0"/>
              <a:t> </a:t>
            </a:r>
            <a:r>
              <a:rPr lang="ru-RU" dirty="0" err="1"/>
              <a:t>дуловий</a:t>
            </a:r>
            <a:r>
              <a:rPr lang="ru-RU" dirty="0"/>
              <a:t> </a:t>
            </a:r>
            <a:r>
              <a:rPr lang="ru-RU" dirty="0" err="1"/>
              <a:t>зріз</a:t>
            </a:r>
            <a:r>
              <a:rPr lang="ru-RU" dirty="0"/>
              <a:t> </a:t>
            </a:r>
            <a:r>
              <a:rPr lang="ru-RU" dirty="0" err="1"/>
              <a:t>зброї</a:t>
            </a:r>
            <a:r>
              <a:rPr lang="ru-RU" dirty="0"/>
              <a:t> — </a:t>
            </a:r>
            <a:r>
              <a:rPr lang="ru-RU" dirty="0" err="1"/>
              <a:t>штанцмарка</a:t>
            </a:r>
            <a:r>
              <a:rPr lang="ru-RU" dirty="0"/>
              <a:t>).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3646" y="3742890"/>
            <a:ext cx="5706271" cy="311511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30278" y="3710609"/>
            <a:ext cx="4379844" cy="328488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9199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1" y="198784"/>
            <a:ext cx="10018713" cy="5486400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Викид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порохових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газів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викликає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появу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комплексу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додаткових</a:t>
            </a: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чинників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dirty="0"/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термічного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їх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механічного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впливу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endParaRPr lang="ru-RU" sz="20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відкладення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перешкоді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продуктів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sz="2000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пострілу</a:t>
            </a:r>
            <a:r>
              <a:rPr lang="ru-RU" sz="2000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5400000">
            <a:off x="7378398" y="3538998"/>
            <a:ext cx="4390201" cy="2189003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71967" y="4956106"/>
            <a:ext cx="2619375" cy="17430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223378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274983"/>
            <a:ext cx="10018713" cy="45719"/>
          </a:xfrm>
        </p:spPr>
        <p:txBody>
          <a:bodyPr>
            <a:normAutofit fontScale="90000"/>
          </a:bodyPr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484310" y="463827"/>
            <a:ext cx="10018713" cy="3207025"/>
          </a:xfrm>
        </p:spPr>
        <p:txBody>
          <a:bodyPr/>
          <a:lstStyle/>
          <a:p>
            <a:pPr marL="0" indent="0">
              <a:buNone/>
            </a:pP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вогнепальної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гільзах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використовуються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для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ідентифікації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поділяються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на три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групи</a:t>
            </a: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:</a:t>
            </a:r>
          </a:p>
          <a:p>
            <a:pPr marL="0" indent="0">
              <a:buNone/>
            </a:pPr>
            <a:endParaRPr lang="ru-RU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1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заряджанні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2)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процесі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пострілу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;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indent="0">
              <a:buNone/>
            </a:pP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3)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сліди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,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що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утворюються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при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витяганні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гільзи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зі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b="1" dirty="0">
                <a:latin typeface="Times New Roman" panose="02020603050405020304" pitchFamily="18" charset="0"/>
                <a:cs typeface="Times New Roman" panose="02020603050405020304" pitchFamily="18" charset="0"/>
              </a:rPr>
              <a:t>. </a:t>
            </a:r>
            <a:endParaRPr lang="ru-RU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83096" y="3953140"/>
            <a:ext cx="4797287" cy="242562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143057" y="3283225"/>
            <a:ext cx="4359965" cy="326997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2852698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484309" y="-1129748"/>
            <a:ext cx="10018713" cy="1752599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967473" y="824947"/>
            <a:ext cx="10018713" cy="3124201"/>
          </a:xfrm>
        </p:spPr>
        <p:txBody>
          <a:bodyPr/>
          <a:lstStyle/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механізмі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утворення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слідів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зброї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на кулях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розрізняють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три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основних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b="1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етапи</a:t>
            </a:r>
            <a:r>
              <a:rPr lang="ru-RU" b="1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: </a:t>
            </a:r>
            <a:endParaRPr lang="ru-RU" b="1" dirty="0" smtClean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marL="0" lvl="0" indent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None/>
            </a:pPr>
            <a:endParaRPr lang="ru-RU" b="1" dirty="0">
              <a:solidFill>
                <a:srgbClr val="0000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входження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до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кульового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входу; 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врізання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оболонки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нарізи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;</a:t>
            </a:r>
          </a:p>
          <a:p>
            <a:pPr lvl="0" defTabSz="914400" eaLnBrk="0" fontAlgn="base" hangingPunct="0">
              <a:spcBef>
                <a:spcPct val="0"/>
              </a:spcBef>
              <a:spcAft>
                <a:spcPct val="0"/>
              </a:spcAft>
              <a:buClrTx/>
              <a:buSzTx/>
              <a:buFontTx/>
              <a:buChar char="-"/>
            </a:pP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поступально-обертальний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рух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кулі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в </a:t>
            </a:r>
            <a:r>
              <a:rPr lang="ru-RU" dirty="0" err="1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каналі</a:t>
            </a:r>
            <a:r>
              <a:rPr lang="ru-RU" dirty="0">
                <a:solidFill>
                  <a:srgbClr val="0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 ствола</a:t>
            </a:r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758648"/>
            <a:ext cx="5088770" cy="2971800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723378" y="2042492"/>
            <a:ext cx="2779644" cy="2779644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478980" y="3758648"/>
            <a:ext cx="2854187" cy="285418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60038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Параллакс">
  <a:themeElements>
    <a:clrScheme name="Параллакс">
      <a:dk1>
        <a:sysClr val="windowText" lastClr="000000"/>
      </a:dk1>
      <a:lt1>
        <a:sysClr val="window" lastClr="FFFFFF"/>
      </a:lt1>
      <a:dk2>
        <a:srgbClr val="212121"/>
      </a:dk2>
      <a:lt2>
        <a:srgbClr val="CDD0D1"/>
      </a:lt2>
      <a:accent1>
        <a:srgbClr val="30ACEC"/>
      </a:accent1>
      <a:accent2>
        <a:srgbClr val="80C34F"/>
      </a:accent2>
      <a:accent3>
        <a:srgbClr val="E29D3E"/>
      </a:accent3>
      <a:accent4>
        <a:srgbClr val="D64A3B"/>
      </a:accent4>
      <a:accent5>
        <a:srgbClr val="D64787"/>
      </a:accent5>
      <a:accent6>
        <a:srgbClr val="A666E1"/>
      </a:accent6>
      <a:hlink>
        <a:srgbClr val="3085ED"/>
      </a:hlink>
      <a:folHlink>
        <a:srgbClr val="82B6F4"/>
      </a:folHlink>
    </a:clrScheme>
    <a:fontScheme name="Параллакс">
      <a:maj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Corbel" panose="020B0503020204020204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Параллакс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04000"/>
              </a:schemeClr>
            </a:gs>
            <a:gs pos="100000">
              <a:schemeClr val="phClr">
                <a:tint val="84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2000"/>
              </a:schemeClr>
            </a:gs>
            <a:gs pos="100000">
              <a:schemeClr val="phClr">
                <a:shade val="88000"/>
                <a:lumMod val="94000"/>
              </a:schemeClr>
            </a:gs>
          </a:gsLst>
          <a:path path="circle">
            <a:fillToRect l="50000" t="100000" r="100000" b="50000"/>
          </a:path>
        </a:gradFill>
      </a:fillStyleLst>
      <a:lnStyleLst>
        <a:ln w="9525" cap="rnd" cmpd="sng" algn="ctr">
          <a:solidFill>
            <a:schemeClr val="phClr">
              <a:tint val="60000"/>
            </a:schemeClr>
          </a:solidFill>
          <a:prstDash val="solid"/>
        </a:ln>
        <a:ln w="15875" cap="rnd" cmpd="sng" algn="ctr">
          <a:solidFill>
            <a:schemeClr val="phClr"/>
          </a:solidFill>
          <a:prstDash val="solid"/>
        </a:ln>
        <a:ln w="22225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reflection blurRad="12700" stA="26000" endPos="32000" dist="12700" dir="5400000" sy="-100000" rotWithShape="0"/>
          </a:effectLst>
        </a:effectStyle>
        <a:effectStyle>
          <a:effectLst>
            <a:outerShdw blurRad="38100" dist="25400" dir="5400000" rotWithShape="0">
              <a:srgbClr val="000000">
                <a:alpha val="64000"/>
              </a:srgbClr>
            </a:outerShdw>
          </a:effectLst>
          <a:scene3d>
            <a:camera prst="orthographicFront">
              <a:rot lat="0" lon="0" rev="0"/>
            </a:camera>
            <a:lightRig rig="threePt" dir="tl">
              <a:rot lat="0" lon="0" rev="1200000"/>
            </a:lightRig>
          </a:scene3d>
          <a:sp3d>
            <a:bevelT w="25400" h="127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76000"/>
                <a:satMod val="180000"/>
              </a:schemeClr>
              <a:schemeClr val="phClr">
                <a:tint val="80000"/>
                <a:satMod val="120000"/>
                <a:lumMod val="180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allax" id="{3388167B-A2EB-4685-9635-1831D9AEF8C4}" vid="{4F7A876A-7598-49CA-AFC8-8EDA2551E4A7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TM03457496[[fn=Параллакс]]</Template>
  <TotalTime>123</TotalTime>
  <Words>261</Words>
  <Application>Microsoft Office PowerPoint</Application>
  <PresentationFormat>Широкоэкранный</PresentationFormat>
  <Paragraphs>39</Paragraphs>
  <Slides>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3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1" baseType="lpstr">
      <vt:lpstr>Arial</vt:lpstr>
      <vt:lpstr>Corbel</vt:lpstr>
      <vt:lpstr>Times New Roman</vt:lpstr>
      <vt:lpstr>Параллакс</vt:lpstr>
      <vt:lpstr>ПРЕЗЕНТАЦІЯ на тему: «Сліди застосування вогнепальної зброї»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ПРЕЗЕНТАЦІЯ на тему: «Сліди застосування вогнепальної зброї»</dc:title>
  <dc:creator>Demko</dc:creator>
  <cp:lastModifiedBy>Demko</cp:lastModifiedBy>
  <cp:revision>7</cp:revision>
  <dcterms:created xsi:type="dcterms:W3CDTF">2015-04-16T12:49:54Z</dcterms:created>
  <dcterms:modified xsi:type="dcterms:W3CDTF">2015-04-16T14:53:11Z</dcterms:modified>
</cp:coreProperties>
</file>