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0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41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1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64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75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4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3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5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1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3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7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DDC21-CA29-4A92-9FC3-DD5561066D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56C842-65E4-45E6-A60C-4126410B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4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5" y="492863"/>
            <a:ext cx="5383369" cy="3035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7943" y="1777285"/>
            <a:ext cx="9474558" cy="3185978"/>
          </a:xfrm>
        </p:spPr>
        <p:txBody>
          <a:bodyPr>
            <a:normAutofit/>
          </a:bodyPr>
          <a:lstStyle/>
          <a:p>
            <a:r>
              <a:rPr lang="uk-UA" sz="9600" dirty="0" smtClean="0"/>
              <a:t>Шахрайство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uk-UA" sz="4400" dirty="0"/>
              <a:t>к</a:t>
            </a:r>
            <a:r>
              <a:rPr lang="uk-UA" sz="4400" dirty="0" smtClean="0"/>
              <a:t>риміналістична характеристика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4886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105" y="539359"/>
            <a:ext cx="9289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Сліди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злочину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dirty="0" smtClean="0"/>
              <a:t>Для </a:t>
            </a:r>
            <a:r>
              <a:rPr lang="ru-RU" sz="2800" dirty="0" err="1" smtClean="0"/>
              <a:t>злочинної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у </a:t>
            </a:r>
            <a:r>
              <a:rPr lang="ru-RU" sz="2800" dirty="0" err="1" smtClean="0"/>
              <a:t>формі</a:t>
            </a:r>
            <a:r>
              <a:rPr lang="ru-RU" sz="2800" dirty="0" smtClean="0"/>
              <a:t> </a:t>
            </a:r>
            <a:r>
              <a:rPr lang="ru-RU" sz="2800" dirty="0" err="1" smtClean="0"/>
              <a:t>шахрайства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взагалі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характерні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сліди</a:t>
            </a:r>
            <a:r>
              <a:rPr lang="ru-RU" sz="2800" dirty="0" smtClean="0"/>
              <a:t>, </a:t>
            </a:r>
            <a:r>
              <a:rPr lang="ru-RU" sz="2800" dirty="0" err="1" smtClean="0"/>
              <a:t>залишені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місці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події</a:t>
            </a:r>
            <a:r>
              <a:rPr lang="ru-RU" sz="2800" dirty="0" smtClean="0"/>
              <a:t>.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існувати</a:t>
            </a:r>
            <a:r>
              <a:rPr lang="ru-RU" sz="2800" dirty="0" smtClean="0"/>
              <a:t> й </a:t>
            </a:r>
            <a:r>
              <a:rPr lang="ru-RU" sz="2800" dirty="0" err="1" smtClean="0"/>
              <a:t>місця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події</a:t>
            </a:r>
            <a:r>
              <a:rPr lang="ru-RU" sz="2800" dirty="0" smtClean="0"/>
              <a:t>. </a:t>
            </a:r>
            <a:r>
              <a:rPr lang="ru-RU" sz="2800" dirty="0" err="1" smtClean="0"/>
              <a:t>Здебільшого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сліди</a:t>
            </a:r>
            <a:r>
              <a:rPr lang="ru-RU" sz="2800" dirty="0" smtClean="0"/>
              <a:t> </a:t>
            </a:r>
            <a:r>
              <a:rPr lang="ru-RU" sz="2800" dirty="0" err="1" smtClean="0"/>
              <a:t>злочинної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зберігаються</a:t>
            </a:r>
            <a:r>
              <a:rPr lang="ru-RU" sz="2800" dirty="0" smtClean="0"/>
              <a:t> в документах та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реквізитах</a:t>
            </a:r>
            <a:r>
              <a:rPr lang="ru-RU" sz="2800" dirty="0" smtClean="0"/>
              <a:t>, вони часто </a:t>
            </a:r>
            <a:r>
              <a:rPr lang="ru-RU" sz="2800" dirty="0" err="1" smtClean="0"/>
              <a:t>містять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важливі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розслідування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документи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 для обману й </a:t>
            </a:r>
            <a:r>
              <a:rPr lang="ru-RU" sz="2800" dirty="0" err="1" smtClean="0"/>
              <a:t>введення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оману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службовців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посадових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осіб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15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830" y="542527"/>
            <a:ext cx="95990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процесі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розслідування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доведені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обставини</a:t>
            </a:r>
            <a:r>
              <a:rPr lang="ru-RU" sz="2800" dirty="0" smtClean="0"/>
              <a:t>: </a:t>
            </a:r>
          </a:p>
          <a:p>
            <a:endParaRPr lang="ru-RU" sz="2800" dirty="0" smtClean="0"/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подія</a:t>
            </a:r>
            <a:r>
              <a:rPr lang="ru-RU" sz="2800" dirty="0" smtClean="0"/>
              <a:t> </a:t>
            </a:r>
            <a:r>
              <a:rPr lang="ru-RU" sz="2800" dirty="0" err="1" smtClean="0"/>
              <a:t>шахрайства</a:t>
            </a:r>
            <a:r>
              <a:rPr lang="ru-RU" sz="2800" dirty="0" smtClean="0"/>
              <a:t> (час,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, </a:t>
            </a: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вчинення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злочину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.); 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винність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конкретної</a:t>
            </a:r>
            <a:r>
              <a:rPr lang="ru-RU" sz="2800" dirty="0" smtClean="0"/>
              <a:t> особи у </a:t>
            </a:r>
            <a:r>
              <a:rPr lang="ru-RU" sz="2800" dirty="0" err="1" smtClean="0"/>
              <a:t>шахрайстві</a:t>
            </a:r>
            <a:r>
              <a:rPr lang="ru-RU" sz="2800" dirty="0" smtClean="0"/>
              <a:t> і </a:t>
            </a:r>
            <a:r>
              <a:rPr lang="ru-RU" sz="2800" dirty="0" err="1" smtClean="0"/>
              <a:t>мотиви</a:t>
            </a:r>
            <a:r>
              <a:rPr lang="ru-RU" sz="2800" dirty="0" smtClean="0"/>
              <a:t> </a:t>
            </a:r>
            <a:r>
              <a:rPr lang="ru-RU" sz="2800" dirty="0" err="1" smtClean="0"/>
              <a:t>вчинення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злочину</a:t>
            </a:r>
            <a:r>
              <a:rPr lang="ru-RU" sz="2800" dirty="0" smtClean="0"/>
              <a:t>; 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обставини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впливають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ступінь</a:t>
            </a:r>
            <a:r>
              <a:rPr lang="ru-RU" sz="2800" dirty="0" smtClean="0"/>
              <a:t> і характер </a:t>
            </a:r>
            <a:r>
              <a:rPr lang="ru-RU" sz="2800" dirty="0" err="1" smtClean="0"/>
              <a:t>відповідальності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обвинуваченого</a:t>
            </a:r>
            <a:r>
              <a:rPr lang="ru-RU" sz="2800" dirty="0" smtClean="0"/>
              <a:t>; </a:t>
            </a:r>
          </a:p>
          <a:p>
            <a:r>
              <a:rPr lang="ru-RU" sz="2800" dirty="0" smtClean="0"/>
              <a:t>- характер і </a:t>
            </a:r>
            <a:r>
              <a:rPr lang="ru-RU" sz="2800" dirty="0" err="1" smtClean="0"/>
              <a:t>розміри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шкоди</a:t>
            </a:r>
            <a:r>
              <a:rPr lang="ru-RU" sz="2800" dirty="0" smtClean="0"/>
              <a:t>, </a:t>
            </a:r>
            <a:r>
              <a:rPr lang="ru-RU" sz="2800" dirty="0" err="1" smtClean="0"/>
              <a:t>заподіяної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шахрайством</a:t>
            </a:r>
            <a:r>
              <a:rPr lang="ru-RU" sz="2800" dirty="0" smtClean="0"/>
              <a:t>; 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обставини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сприяли</a:t>
            </a:r>
            <a:r>
              <a:rPr lang="ru-RU" sz="2800" dirty="0" smtClean="0"/>
              <a:t> </a:t>
            </a:r>
            <a:r>
              <a:rPr lang="ru-RU" sz="2800" dirty="0" err="1" smtClean="0"/>
              <a:t>вчиненню</a:t>
            </a:r>
            <a:r>
              <a:rPr lang="ru-RU" sz="2800" dirty="0" smtClean="0"/>
              <a:t> </a:t>
            </a:r>
            <a:r>
              <a:rPr lang="ru-RU" sz="2800" dirty="0" err="1" smtClean="0"/>
              <a:t>шахрайства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14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287" y="426205"/>
            <a:ext cx="9302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допиті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шахрайські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допиті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коли і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шахрай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вчинив обман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довір’ям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заволодів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опинився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ким-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небудь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числа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разом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шахраєм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як вони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поводилися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шахрайства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шахраю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майна; коли і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запідозрив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жертвою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втекли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8743" y="343213"/>
            <a:ext cx="8864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 метою </a:t>
            </a:r>
            <a:r>
              <a:rPr lang="ru-RU" sz="2000" dirty="0" err="1" smtClean="0"/>
              <a:t>виявлення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фіксації</a:t>
            </a:r>
            <a:r>
              <a:rPr lang="ru-RU" sz="2000" dirty="0" smtClean="0"/>
              <a:t> і </a:t>
            </a:r>
            <a:r>
              <a:rPr lang="ru-RU" sz="2000" dirty="0" err="1" smtClean="0"/>
              <a:t>вилучення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злочину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доказів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з’ясування</a:t>
            </a:r>
            <a:r>
              <a:rPr lang="ru-RU" sz="2000" dirty="0" smtClean="0"/>
              <a:t> обстановки </a:t>
            </a:r>
            <a:r>
              <a:rPr lang="ru-RU" sz="2000" dirty="0" err="1" smtClean="0"/>
              <a:t>події</a:t>
            </a:r>
            <a:r>
              <a:rPr lang="ru-RU" sz="2000" dirty="0" smtClean="0"/>
              <a:t> проводиться </a:t>
            </a:r>
            <a:r>
              <a:rPr lang="ru-RU" sz="2000" dirty="0" err="1" smtClean="0"/>
              <a:t>огляд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огляд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предметів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документів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674" y="1893983"/>
            <a:ext cx="9968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Типовими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слідчими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діями</a:t>
            </a:r>
            <a:r>
              <a:rPr lang="ru-RU" sz="2400" b="1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наступному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розслідування</a:t>
            </a:r>
            <a:r>
              <a:rPr lang="ru-RU" sz="2400" dirty="0" smtClean="0"/>
              <a:t> є: 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ru-RU" sz="2400" dirty="0" smtClean="0"/>
              <a:t>допит </a:t>
            </a:r>
            <a:r>
              <a:rPr lang="ru-RU" sz="2400" dirty="0" err="1" smtClean="0"/>
              <a:t>свідків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ru-RU" sz="2400" dirty="0" smtClean="0"/>
              <a:t>допит </a:t>
            </a:r>
            <a:r>
              <a:rPr lang="ru-RU" sz="2400" dirty="0" err="1" smtClean="0"/>
              <a:t>підозрюваного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обвинуваченого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ru-RU" sz="2400" dirty="0" err="1" smtClean="0"/>
              <a:t>пред’явлення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впізнання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ru-RU" sz="2400" dirty="0" err="1" smtClean="0"/>
              <a:t>очна</a:t>
            </a:r>
            <a:r>
              <a:rPr lang="ru-RU" sz="2400" dirty="0" smtClean="0"/>
              <a:t> ставка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ru-RU" sz="2400" dirty="0" err="1" smtClean="0"/>
              <a:t>призначення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експертиз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свідків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допитують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допитані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раніше</a:t>
            </a:r>
            <a:r>
              <a:rPr lang="ru-RU" sz="2400" dirty="0" smtClean="0"/>
              <a:t>, але </a:t>
            </a:r>
            <a:r>
              <a:rPr lang="ru-RU" sz="2400" dirty="0" err="1" smtClean="0"/>
              <a:t>щось</a:t>
            </a:r>
            <a:r>
              <a:rPr lang="ru-RU" sz="2400" dirty="0" smtClean="0"/>
              <a:t> </a:t>
            </a:r>
            <a:r>
              <a:rPr lang="ru-RU" sz="2400" dirty="0" err="1" smtClean="0"/>
              <a:t>бачили</a:t>
            </a:r>
            <a:r>
              <a:rPr lang="ru-RU" sz="2400" dirty="0" smtClean="0"/>
              <a:t>, </a:t>
            </a:r>
            <a:r>
              <a:rPr lang="ru-RU" sz="2400" dirty="0" err="1" smtClean="0"/>
              <a:t>чули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розслідуваний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</a:t>
            </a:r>
            <a:r>
              <a:rPr lang="ru-RU" sz="2400" dirty="0" smtClean="0"/>
              <a:t>, </a:t>
            </a:r>
            <a:r>
              <a:rPr lang="ru-RU" sz="2400" dirty="0" err="1" smtClean="0"/>
              <a:t>знайомі</a:t>
            </a:r>
            <a:r>
              <a:rPr lang="ru-RU" sz="2400" dirty="0" smtClean="0"/>
              <a:t> з </a:t>
            </a:r>
            <a:r>
              <a:rPr lang="ru-RU" sz="2400" dirty="0" err="1" smtClean="0"/>
              <a:t>шахраєм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21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5104" y="401065"/>
            <a:ext cx="9238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 err="1" smtClean="0"/>
              <a:t>пред’явленні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підозрюваного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впізнання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враховувати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шахраї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часто </a:t>
            </a:r>
            <a:r>
              <a:rPr lang="ru-RU" sz="2400" dirty="0" err="1" smtClean="0"/>
              <a:t>змінюють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</a:t>
            </a:r>
            <a:r>
              <a:rPr lang="ru-RU" sz="2400" dirty="0" smtClean="0"/>
              <a:t> перед </a:t>
            </a:r>
            <a:r>
              <a:rPr lang="ru-RU" sz="2400" dirty="0" err="1" smtClean="0"/>
              <a:t>вчиненням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одягають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невластивий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їм</a:t>
            </a:r>
            <a:r>
              <a:rPr lang="ru-RU" sz="2400" dirty="0" smtClean="0"/>
              <a:t> </a:t>
            </a:r>
            <a:r>
              <a:rPr lang="ru-RU" sz="2400" dirty="0" err="1" smtClean="0"/>
              <a:t>одяг</a:t>
            </a:r>
            <a:r>
              <a:rPr lang="ru-RU" sz="2400" dirty="0" smtClean="0"/>
              <a:t>; </a:t>
            </a:r>
            <a:r>
              <a:rPr lang="ru-RU" sz="2400" dirty="0" err="1" smtClean="0"/>
              <a:t>змінюють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зачіску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відпускають</a:t>
            </a:r>
            <a:r>
              <a:rPr lang="ru-RU" sz="2400" dirty="0" smtClean="0"/>
              <a:t> бороду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вуса</a:t>
            </a:r>
            <a:r>
              <a:rPr lang="ru-RU" sz="2400" dirty="0" smtClean="0"/>
              <a:t>, </a:t>
            </a:r>
            <a:r>
              <a:rPr lang="ru-RU" sz="2400" dirty="0" err="1" smtClean="0"/>
              <a:t>надягають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окуляри</a:t>
            </a:r>
            <a:r>
              <a:rPr lang="en-US" sz="2400" dirty="0" smtClean="0"/>
              <a:t> </a:t>
            </a:r>
            <a:r>
              <a:rPr lang="uk-UA" sz="2400" dirty="0" smtClean="0"/>
              <a:t>тощо.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06" y="2455369"/>
            <a:ext cx="5765645" cy="39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768" y="539563"/>
            <a:ext cx="95346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Призначення</a:t>
            </a:r>
            <a:r>
              <a:rPr lang="ru-RU" sz="2800" dirty="0" smtClean="0"/>
              <a:t> і </a:t>
            </a:r>
            <a:r>
              <a:rPr lang="ru-RU" sz="2800" dirty="0" err="1" smtClean="0"/>
              <a:t>проведення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судових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експертиз</a:t>
            </a:r>
            <a:r>
              <a:rPr lang="ru-RU" sz="2800" dirty="0" smtClean="0"/>
              <a:t> </a:t>
            </a:r>
            <a:r>
              <a:rPr lang="ru-RU" sz="2800" dirty="0" err="1" smtClean="0"/>
              <a:t>пов’язано</a:t>
            </a:r>
            <a:r>
              <a:rPr lang="ru-RU" sz="2800" dirty="0" smtClean="0"/>
              <a:t> з </a:t>
            </a:r>
            <a:r>
              <a:rPr lang="ru-RU" sz="2800" dirty="0" err="1" smtClean="0"/>
              <a:t>необхідністю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підроблених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документів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шахрай</a:t>
            </a:r>
            <a:r>
              <a:rPr lang="ru-RU" sz="2800" dirty="0" smtClean="0"/>
              <a:t>. З </a:t>
            </a:r>
            <a:r>
              <a:rPr lang="ru-RU" sz="2800" dirty="0" err="1" smtClean="0"/>
              <a:t>цією</a:t>
            </a:r>
            <a:r>
              <a:rPr lang="ru-RU" sz="2800" dirty="0" smtClean="0"/>
              <a:t> метою </a:t>
            </a:r>
            <a:r>
              <a:rPr lang="ru-RU" sz="2800" dirty="0" err="1" smtClean="0"/>
              <a:t>призначається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проведення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почеркознавчої</a:t>
            </a:r>
            <a:r>
              <a:rPr lang="ru-RU" sz="2800" dirty="0" smtClean="0"/>
              <a:t>, </a:t>
            </a:r>
            <a:r>
              <a:rPr lang="ru-RU" sz="2800" dirty="0" err="1" smtClean="0"/>
              <a:t>техніко-криміналістичної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експертизи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73" y="3143250"/>
            <a:ext cx="56673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3036" y="183523"/>
            <a:ext cx="85644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Шахрайство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 — </a:t>
            </a:r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це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заволодіння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 чужим </a:t>
            </a:r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майном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або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придбання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 права на </a:t>
            </a:r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майно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 шляхом обману </a:t>
            </a:r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чи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зловживання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3200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довірою</a:t>
            </a: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 (ст. 190 КК). 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7702" y="3070366"/>
            <a:ext cx="2182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Обман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0436" y="2761273"/>
            <a:ext cx="4303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Зловживанн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довірою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192544" y="2391705"/>
            <a:ext cx="1004553" cy="593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69" y="4467303"/>
            <a:ext cx="2790825" cy="1638300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5692460" y="2402501"/>
            <a:ext cx="781319" cy="510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53" y="1325064"/>
            <a:ext cx="8936865" cy="132556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1) з метою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заволодіння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державним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колективним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майном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;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endParaRPr lang="ru-RU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3654" y="198377"/>
            <a:ext cx="3930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Шахрайство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864" y="2392319"/>
            <a:ext cx="8109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2) з метою </a:t>
            </a:r>
            <a:r>
              <a:rPr lang="ru-RU" sz="2400" dirty="0" err="1" smtClean="0"/>
              <a:t>заволодіння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майном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463" y="3416441"/>
            <a:ext cx="4895448" cy="27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4196" y="355679"/>
            <a:ext cx="1006269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Залежно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сфери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соціально-економічної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діяльності</a:t>
            </a:r>
            <a:r>
              <a:rPr lang="ru-RU" sz="2800" b="1" dirty="0" smtClean="0"/>
              <a:t>:</a:t>
            </a:r>
          </a:p>
          <a:p>
            <a:endParaRPr lang="ru-RU" sz="2800" b="1" dirty="0" smtClean="0"/>
          </a:p>
          <a:p>
            <a:r>
              <a:rPr lang="ru-RU" sz="2800" dirty="0" smtClean="0"/>
              <a:t>1) </a:t>
            </a:r>
            <a:r>
              <a:rPr lang="ru-RU" sz="2800" dirty="0" err="1" smtClean="0"/>
              <a:t>соціальної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допомоги</a:t>
            </a:r>
            <a:r>
              <a:rPr lang="ru-RU" sz="2800" dirty="0" smtClean="0"/>
              <a:t> (</a:t>
            </a:r>
            <a:r>
              <a:rPr lang="ru-RU" sz="2800" dirty="0" err="1" smtClean="0"/>
              <a:t>підроблення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документів</a:t>
            </a:r>
            <a:r>
              <a:rPr lang="ru-RU" sz="2800" dirty="0" smtClean="0"/>
              <a:t> з метою </a:t>
            </a:r>
            <a:r>
              <a:rPr lang="ru-RU" sz="2800" dirty="0" err="1" smtClean="0"/>
              <a:t>отримання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пенсій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</a:t>
            </a:r>
            <a:r>
              <a:rPr lang="ru-RU" sz="2800" dirty="0" smtClean="0"/>
              <a:t>, </a:t>
            </a:r>
            <a:r>
              <a:rPr lang="ru-RU" sz="2800" dirty="0" err="1" smtClean="0"/>
              <a:t>надання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довідки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значно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завищену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заробітну</a:t>
            </a:r>
            <a:r>
              <a:rPr lang="ru-RU" sz="2800" dirty="0" smtClean="0"/>
              <a:t> плату з метою </a:t>
            </a:r>
            <a:r>
              <a:rPr lang="ru-RU" sz="2800" dirty="0" err="1" smtClean="0"/>
              <a:t>підвищення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пенсії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.);</a:t>
            </a:r>
          </a:p>
          <a:p>
            <a:r>
              <a:rPr lang="ru-RU" sz="2800" dirty="0" smtClean="0"/>
              <a:t>2) </a:t>
            </a:r>
            <a:r>
              <a:rPr lang="ru-RU" sz="2800" dirty="0" err="1" smtClean="0"/>
              <a:t>побутового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обслуговування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отримання</a:t>
            </a:r>
            <a:r>
              <a:rPr lang="ru-RU" sz="2800" dirty="0" smtClean="0"/>
              <a:t> речей,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дорого </a:t>
            </a:r>
            <a:r>
              <a:rPr lang="ru-RU" sz="2800" dirty="0" err="1" smtClean="0"/>
              <a:t>коштують</a:t>
            </a:r>
            <a:r>
              <a:rPr lang="ru-RU" sz="2800" dirty="0" smtClean="0"/>
              <a:t>, за документами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родичів</a:t>
            </a:r>
            <a:r>
              <a:rPr lang="ru-RU" sz="2800" dirty="0" smtClean="0"/>
              <a:t>, за </a:t>
            </a:r>
            <a:r>
              <a:rPr lang="ru-RU" sz="2800" dirty="0" err="1" smtClean="0"/>
              <a:t>викраденими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знайденими</a:t>
            </a:r>
            <a:r>
              <a:rPr lang="ru-RU" sz="2800" dirty="0" smtClean="0"/>
              <a:t> документами);</a:t>
            </a:r>
          </a:p>
          <a:p>
            <a:r>
              <a:rPr lang="ru-RU" sz="2800" dirty="0" smtClean="0"/>
              <a:t>3) </a:t>
            </a:r>
            <a:r>
              <a:rPr lang="ru-RU" sz="2800" dirty="0" err="1" smtClean="0"/>
              <a:t>страхування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завищення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суми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шкоди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підлягає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сплаті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клієнтові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обумовлених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страхових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подій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4) туризму (</a:t>
            </a:r>
            <a:r>
              <a:rPr lang="ru-RU" sz="2800" dirty="0" err="1" smtClean="0"/>
              <a:t>туристичні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афери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5) </a:t>
            </a:r>
            <a:r>
              <a:rPr lang="ru-RU" sz="2800" dirty="0" err="1" smtClean="0"/>
              <a:t>вивезення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робочої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сили</a:t>
            </a:r>
            <a:r>
              <a:rPr lang="ru-RU" sz="2800" dirty="0" smtClean="0"/>
              <a:t> за кордон (</a:t>
            </a:r>
            <a:r>
              <a:rPr lang="ru-RU" sz="2800" dirty="0" err="1" smtClean="0"/>
              <a:t>афери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збирання</a:t>
            </a:r>
            <a:r>
              <a:rPr lang="ru-RU" sz="2800" dirty="0" smtClean="0"/>
              <a:t> грошей у </a:t>
            </a:r>
            <a:r>
              <a:rPr lang="ru-RU" sz="2800" dirty="0" err="1" smtClean="0"/>
              <a:t>бажаючих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поїхати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заробітки</a:t>
            </a:r>
            <a:r>
              <a:rPr lang="ru-RU" sz="2800" dirty="0" smtClean="0"/>
              <a:t>)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17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468" y="458504"/>
            <a:ext cx="94960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Способи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шахрайства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поділяють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характеру «</a:t>
            </a:r>
            <a:r>
              <a:rPr lang="ru-RU" sz="2400" b="1" dirty="0" err="1" smtClean="0"/>
              <a:t>стосунків</a:t>
            </a:r>
            <a:r>
              <a:rPr lang="ru-RU" sz="2400" b="1" dirty="0" smtClean="0"/>
              <a:t>»,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виникають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підприємствами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господарськими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товариствами</a:t>
            </a:r>
            <a:r>
              <a:rPr lang="ru-RU" sz="2400" b="1" dirty="0" smtClean="0"/>
              <a:t>:</a:t>
            </a:r>
          </a:p>
          <a:p>
            <a:pPr algn="just"/>
            <a:endParaRPr lang="ru-RU" sz="2400" b="1" dirty="0" smtClean="0"/>
          </a:p>
          <a:p>
            <a:pPr marL="457200" indent="-457200" algn="just">
              <a:buAutoNum type="arabicParenR"/>
            </a:pPr>
            <a:r>
              <a:rPr lang="ru-RU" sz="2400" dirty="0" err="1" smtClean="0"/>
              <a:t>фіктивне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представництво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endParaRPr lang="ru-RU" sz="2400" dirty="0" smtClean="0"/>
          </a:p>
          <a:p>
            <a:pPr algn="just"/>
            <a:r>
              <a:rPr lang="ru-RU" sz="2400" dirty="0" smtClean="0"/>
              <a:t>2) </a:t>
            </a:r>
            <a:r>
              <a:rPr lang="ru-RU" sz="2400" dirty="0" err="1" smtClean="0"/>
              <a:t>фіктивне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посередництво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3)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позик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фіктивні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2913" y="4103845"/>
            <a:ext cx="7783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характеру </a:t>
            </a:r>
            <a:r>
              <a:rPr lang="ru-RU" sz="2400" b="1" dirty="0" err="1" smtClean="0"/>
              <a:t>локалізації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шахрайства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можуть</a:t>
            </a:r>
            <a:r>
              <a:rPr lang="ru-RU" sz="2400" b="1" dirty="0" smtClean="0"/>
              <a:t> бути </a:t>
            </a:r>
            <a:r>
              <a:rPr lang="ru-RU" sz="2400" b="1" dirty="0" err="1" smtClean="0"/>
              <a:t>названі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способи</a:t>
            </a:r>
            <a:r>
              <a:rPr lang="ru-RU" sz="2400" b="1" dirty="0" smtClean="0"/>
              <a:t>:</a:t>
            </a:r>
          </a:p>
          <a:p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err="1" smtClean="0"/>
              <a:t>спрямовані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вузьке</a:t>
            </a:r>
            <a:r>
              <a:rPr lang="ru-RU" sz="2400" dirty="0" smtClean="0"/>
              <a:t> коло жертв;</a:t>
            </a:r>
          </a:p>
          <a:p>
            <a:pPr marL="457200" indent="-457200">
              <a:buAutoNum type="arabicParenR"/>
            </a:pPr>
            <a:endParaRPr lang="ru-RU" sz="2400" dirty="0" smtClean="0"/>
          </a:p>
          <a:p>
            <a:r>
              <a:rPr lang="ru-RU" sz="2400" dirty="0" smtClean="0"/>
              <a:t>2) 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широке</a:t>
            </a:r>
            <a:r>
              <a:rPr lang="ru-RU" sz="2400" dirty="0" smtClean="0"/>
              <a:t> </a:t>
            </a:r>
            <a:r>
              <a:rPr lang="ru-RU" sz="2400" dirty="0" err="1" smtClean="0"/>
              <a:t>охоплення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02" y="1682235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881" y="205269"/>
            <a:ext cx="4985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Місце</a:t>
            </a:r>
            <a:r>
              <a:rPr lang="ru-RU" sz="4000" dirty="0" smtClean="0"/>
              <a:t> і обстановка.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2231" y="1067599"/>
            <a:ext cx="8156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Місце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обирається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урахуванням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обраного</a:t>
            </a:r>
            <a:r>
              <a:rPr lang="ru-RU" sz="2400" dirty="0" smtClean="0"/>
              <a:t> способу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, предмета </a:t>
            </a:r>
            <a:r>
              <a:rPr lang="ru-RU" sz="2400" dirty="0" err="1" smtClean="0"/>
              <a:t>посягання</a:t>
            </a:r>
            <a:r>
              <a:rPr lang="ru-RU" sz="2400" dirty="0" smtClean="0"/>
              <a:t>, особи </a:t>
            </a:r>
            <a:r>
              <a:rPr lang="ru-RU" sz="2400" dirty="0" err="1" smtClean="0"/>
              <a:t>жертви</a:t>
            </a:r>
            <a:r>
              <a:rPr lang="ru-RU" sz="2400" dirty="0" smtClean="0"/>
              <a:t>.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шахрайства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реалізуватися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кількох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місцях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пов’язаних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собою.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077" y="3650432"/>
            <a:ext cx="9927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Обстановка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шахрайства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тісно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пов’язана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способом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вчиненні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шахрайства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злочинцем</a:t>
            </a:r>
            <a:r>
              <a:rPr lang="ru-RU" sz="2400" dirty="0" smtClean="0"/>
              <a:t> обстановки,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досягненню</a:t>
            </a:r>
            <a:r>
              <a:rPr lang="ru-RU" sz="2400" dirty="0" smtClean="0"/>
              <a:t> мети </a:t>
            </a:r>
            <a:r>
              <a:rPr lang="ru-RU" sz="2400" dirty="0" err="1" smtClean="0"/>
              <a:t>заволодіння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цінностями</a:t>
            </a:r>
            <a:r>
              <a:rPr lang="ru-RU" sz="2400" dirty="0" smtClean="0"/>
              <a:t> шляхом обману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зловживання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довірою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00" y="20526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7982" y="558781"/>
            <a:ext cx="9212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Час </a:t>
            </a:r>
            <a:r>
              <a:rPr lang="ru-RU" sz="2400" b="1" dirty="0" err="1" smtClean="0"/>
              <a:t>вчинення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злочину</a:t>
            </a:r>
            <a:r>
              <a:rPr lang="ru-RU" sz="2400" b="1" dirty="0" smtClean="0"/>
              <a:t>. </a:t>
            </a:r>
            <a:r>
              <a:rPr lang="ru-RU" sz="2400" dirty="0" smtClean="0"/>
              <a:t>Час є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елементом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криміналістичної</a:t>
            </a:r>
            <a:r>
              <a:rPr lang="ru-RU" sz="2400" dirty="0" smtClean="0"/>
              <a:t> характеристики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, а й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черговість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</a:t>
            </a:r>
            <a:r>
              <a:rPr lang="ru-RU" sz="2400" dirty="0" smtClean="0"/>
              <a:t> і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часі</a:t>
            </a:r>
            <a:r>
              <a:rPr lang="ru-RU" sz="2400" dirty="0" smtClean="0"/>
              <a:t>. </a:t>
            </a:r>
            <a:r>
              <a:rPr lang="ru-RU" sz="2400" dirty="0" err="1" smtClean="0"/>
              <a:t>Важливо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з’ясувати</a:t>
            </a:r>
            <a:r>
              <a:rPr lang="ru-RU" sz="2400" dirty="0" smtClean="0"/>
              <a:t> початок і </a:t>
            </a:r>
            <a:r>
              <a:rPr lang="ru-RU" sz="2400" dirty="0" err="1" smtClean="0"/>
              <a:t>закінчення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шахрайського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протяжність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часі</a:t>
            </a:r>
            <a:r>
              <a:rPr lang="ru-RU" sz="2400" dirty="0" smtClean="0"/>
              <a:t>. </a:t>
            </a:r>
            <a:r>
              <a:rPr lang="ru-RU" sz="2400" dirty="0" err="1" smtClean="0"/>
              <a:t>Шахрайство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тривалий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, </a:t>
            </a:r>
            <a:r>
              <a:rPr lang="ru-RU" sz="2400" dirty="0" err="1" smtClean="0"/>
              <a:t>складатися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кількох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0106" y="3421264"/>
            <a:ext cx="9483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Здебільшого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шахрайство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вчиняється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денний</a:t>
            </a:r>
            <a:r>
              <a:rPr lang="ru-RU" sz="2400" dirty="0" smtClean="0"/>
              <a:t> час.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пов’язано</a:t>
            </a:r>
            <a:r>
              <a:rPr lang="ru-RU" sz="2400" dirty="0" smtClean="0"/>
              <a:t> з </a:t>
            </a:r>
            <a:r>
              <a:rPr lang="ru-RU" sz="2400" dirty="0" err="1" smtClean="0"/>
              <a:t>часовим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інтервалом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тієї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установи,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67" y="4565561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63" y="339840"/>
            <a:ext cx="10307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Предмет </a:t>
            </a:r>
            <a:r>
              <a:rPr lang="ru-RU" sz="2800" b="1" dirty="0" err="1" smtClean="0"/>
              <a:t>посягання</a:t>
            </a:r>
            <a:r>
              <a:rPr lang="ru-RU" sz="2800" b="1" dirty="0" smtClean="0"/>
              <a:t>.</a:t>
            </a:r>
            <a:r>
              <a:rPr lang="ru-RU" sz="2800" dirty="0" smtClean="0"/>
              <a:t> Предметом </a:t>
            </a:r>
            <a:r>
              <a:rPr lang="ru-RU" sz="2800" dirty="0" err="1" smtClean="0"/>
              <a:t>посягання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шахрайстві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матеріальні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цінності</a:t>
            </a:r>
            <a:r>
              <a:rPr lang="ru-RU" sz="2800" dirty="0" smtClean="0"/>
              <a:t> у </a:t>
            </a:r>
            <a:r>
              <a:rPr lang="ru-RU" sz="2800" dirty="0" err="1" smtClean="0"/>
              <a:t>всій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різноманітності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грошові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кошти</a:t>
            </a:r>
            <a:r>
              <a:rPr lang="ru-RU" sz="2800" dirty="0" smtClean="0"/>
              <a:t>, право на </a:t>
            </a:r>
            <a:r>
              <a:rPr lang="ru-RU" sz="2800" dirty="0" err="1" smtClean="0"/>
              <a:t>майно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готівка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безготівкові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гроші</a:t>
            </a:r>
            <a:r>
              <a:rPr lang="ru-RU" sz="2800" dirty="0" smtClean="0"/>
              <a:t>, </a:t>
            </a:r>
            <a:r>
              <a:rPr lang="ru-RU" sz="2800" dirty="0" err="1" smtClean="0"/>
              <a:t>товари</a:t>
            </a:r>
            <a:r>
              <a:rPr lang="ru-RU" sz="2800" dirty="0" smtClean="0"/>
              <a:t>, </a:t>
            </a:r>
            <a:r>
              <a:rPr lang="ru-RU" sz="2800" dirty="0" err="1" smtClean="0"/>
              <a:t>сировина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напівфабрикати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 Характеристика предмета </a:t>
            </a:r>
            <a:r>
              <a:rPr lang="ru-RU" sz="2800" dirty="0" err="1" smtClean="0"/>
              <a:t>посягання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встановлення</a:t>
            </a:r>
            <a:r>
              <a:rPr lang="ru-RU" sz="2800" dirty="0" smtClean="0"/>
              <a:t> особи </a:t>
            </a:r>
            <a:r>
              <a:rPr lang="ru-RU" sz="2800" dirty="0" err="1" smtClean="0"/>
              <a:t>злочинця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696" y="3430357"/>
            <a:ext cx="96763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Особа</a:t>
            </a:r>
            <a:r>
              <a:rPr lang="ru-RU" sz="2800" dirty="0" smtClean="0"/>
              <a:t> </a:t>
            </a:r>
            <a:r>
              <a:rPr lang="ru-RU" sz="2800" dirty="0" err="1" smtClean="0"/>
              <a:t>злочинця</a:t>
            </a:r>
            <a:r>
              <a:rPr lang="ru-RU" sz="2800" dirty="0" smtClean="0"/>
              <a:t>. </a:t>
            </a:r>
            <a:r>
              <a:rPr lang="ru-RU" sz="2800" dirty="0" err="1" smtClean="0"/>
              <a:t>Суб’єктом</a:t>
            </a:r>
            <a:r>
              <a:rPr lang="ru-RU" sz="2800" dirty="0" smtClean="0"/>
              <a:t> </a:t>
            </a:r>
            <a:r>
              <a:rPr lang="ru-RU" sz="2800" dirty="0" err="1" smtClean="0"/>
              <a:t>шахрайства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відповідно</a:t>
            </a:r>
            <a:r>
              <a:rPr lang="ru-RU" sz="2800" dirty="0" smtClean="0"/>
              <a:t> до чинного </a:t>
            </a:r>
            <a:r>
              <a:rPr lang="ru-RU" sz="2800" dirty="0" err="1" smtClean="0"/>
              <a:t>кримінального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законодавства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приватна особа, яка </a:t>
            </a:r>
            <a:r>
              <a:rPr lang="ru-RU" sz="2800" dirty="0" err="1" smtClean="0"/>
              <a:t>досягла</a:t>
            </a:r>
            <a:r>
              <a:rPr lang="ru-RU" sz="2800" dirty="0" smtClean="0"/>
              <a:t> на момент </a:t>
            </a:r>
            <a:r>
              <a:rPr lang="ru-RU" sz="2800" dirty="0" err="1" smtClean="0"/>
              <a:t>вчинення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злочину</a:t>
            </a:r>
            <a:r>
              <a:rPr lang="ru-RU" sz="2800" dirty="0" smtClean="0"/>
              <a:t> 16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 </a:t>
            </a:r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шахраїв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сильний</a:t>
            </a:r>
            <a:r>
              <a:rPr lang="ru-RU" sz="2800" dirty="0" smtClean="0"/>
              <a:t> дар </a:t>
            </a:r>
            <a:r>
              <a:rPr lang="ru-RU" sz="2800" dirty="0" err="1" smtClean="0"/>
              <a:t>уяви</a:t>
            </a:r>
            <a:r>
              <a:rPr lang="ru-RU" sz="2800" dirty="0" smtClean="0"/>
              <a:t>,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і </a:t>
            </a:r>
            <a:r>
              <a:rPr lang="ru-RU" sz="2800" dirty="0" err="1" smtClean="0"/>
              <a:t>вміння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переконувати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105" y="45983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3892" y="471589"/>
            <a:ext cx="90838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Особа </a:t>
            </a:r>
            <a:r>
              <a:rPr lang="ru-RU" sz="2800" b="1" dirty="0" err="1" smtClean="0"/>
              <a:t>потерпілого</a:t>
            </a:r>
            <a:r>
              <a:rPr lang="ru-RU" sz="2800" b="1" dirty="0" smtClean="0"/>
              <a:t>. </a:t>
            </a:r>
            <a:r>
              <a:rPr lang="ru-RU" sz="2800" dirty="0" err="1" smtClean="0"/>
              <a:t>Дані</a:t>
            </a:r>
            <a:r>
              <a:rPr lang="ru-RU" sz="2800" dirty="0" smtClean="0"/>
              <a:t> про жертву </a:t>
            </a:r>
            <a:r>
              <a:rPr lang="ru-RU" sz="2800" dirty="0" err="1" smtClean="0"/>
              <a:t>злочину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системі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криміналістичної</a:t>
            </a:r>
            <a:r>
              <a:rPr lang="ru-RU" sz="2800" dirty="0" smtClean="0"/>
              <a:t> характеристики </a:t>
            </a:r>
            <a:r>
              <a:rPr lang="ru-RU" sz="2800" dirty="0" err="1" smtClean="0"/>
              <a:t>шахрайства</a:t>
            </a:r>
            <a:r>
              <a:rPr lang="ru-RU" sz="2800" dirty="0" smtClean="0"/>
              <a:t>. </a:t>
            </a:r>
            <a:r>
              <a:rPr lang="ru-RU" sz="2800" dirty="0" err="1" smtClean="0"/>
              <a:t>Спостерігається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зв’язок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особливостями</a:t>
            </a:r>
            <a:r>
              <a:rPr lang="ru-RU" sz="2800" dirty="0" smtClean="0"/>
              <a:t> особи </a:t>
            </a:r>
            <a:r>
              <a:rPr lang="ru-RU" sz="2800" dirty="0" err="1" smtClean="0"/>
              <a:t>потерпілого</a:t>
            </a:r>
            <a:r>
              <a:rPr lang="ru-RU" sz="2800" dirty="0" smtClean="0"/>
              <a:t> і особи </a:t>
            </a:r>
            <a:r>
              <a:rPr lang="ru-RU" sz="2800" dirty="0" err="1" smtClean="0"/>
              <a:t>злочинця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простежується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вибірковість</a:t>
            </a:r>
            <a:r>
              <a:rPr lang="ru-RU" sz="2800" dirty="0" smtClean="0"/>
              <a:t> з боку </a:t>
            </a:r>
            <a:r>
              <a:rPr lang="ru-RU" sz="2800" dirty="0" err="1" smtClean="0"/>
              <a:t>шахрая</a:t>
            </a:r>
            <a:r>
              <a:rPr lang="ru-RU" sz="2800" dirty="0" smtClean="0"/>
              <a:t>. Система </a:t>
            </a:r>
            <a:r>
              <a:rPr lang="ru-RU" sz="2800" dirty="0" err="1" smtClean="0"/>
              <a:t>ознак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належать до особи </a:t>
            </a:r>
            <a:r>
              <a:rPr lang="ru-RU" sz="2800" dirty="0" err="1" smtClean="0"/>
              <a:t>потерпілого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:</a:t>
            </a:r>
          </a:p>
          <a:p>
            <a:endParaRPr lang="ru-RU" sz="2800" dirty="0" smtClean="0"/>
          </a:p>
          <a:p>
            <a:r>
              <a:rPr lang="ru-RU" sz="2800" dirty="0" smtClean="0"/>
              <a:t>1) </a:t>
            </a:r>
            <a:r>
              <a:rPr lang="ru-RU" sz="2800" dirty="0" err="1" smtClean="0"/>
              <a:t>демографічні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відомості</a:t>
            </a:r>
            <a:r>
              <a:rPr lang="ru-RU" sz="2800" dirty="0" smtClean="0"/>
              <a:t> (стать, </a:t>
            </a:r>
            <a:r>
              <a:rPr lang="ru-RU" sz="2800" dirty="0" err="1" smtClean="0"/>
              <a:t>вік</a:t>
            </a:r>
            <a:r>
              <a:rPr lang="ru-RU" sz="2800" dirty="0" smtClean="0"/>
              <a:t>,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проживання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.);</a:t>
            </a:r>
          </a:p>
          <a:p>
            <a:r>
              <a:rPr lang="ru-RU" sz="2800" dirty="0" smtClean="0"/>
              <a:t>2) </a:t>
            </a:r>
            <a:r>
              <a:rPr lang="ru-RU" sz="2800" dirty="0" err="1" smtClean="0"/>
              <a:t>дані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риси</a:t>
            </a:r>
            <a:r>
              <a:rPr lang="ru-RU" sz="2800" dirty="0" smtClean="0"/>
              <a:t> характеру, </a:t>
            </a:r>
            <a:r>
              <a:rPr lang="ru-RU" sz="2800" dirty="0" err="1" smtClean="0"/>
              <a:t>схильності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зв’язки</a:t>
            </a:r>
            <a:r>
              <a:rPr lang="ru-RU" sz="2800" dirty="0" smtClean="0"/>
              <a:t> і </a:t>
            </a:r>
            <a:r>
              <a:rPr lang="ru-RU" sz="2800" dirty="0" err="1" smtClean="0"/>
              <a:t>стосунки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3) </a:t>
            </a:r>
            <a:r>
              <a:rPr lang="ru-RU" sz="2800" dirty="0" err="1" smtClean="0"/>
              <a:t>відомості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віктимність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117" y="3361386"/>
            <a:ext cx="3923883" cy="26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944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Tahoma</vt:lpstr>
      <vt:lpstr>Times New Roman</vt:lpstr>
      <vt:lpstr>Trebuchet MS</vt:lpstr>
      <vt:lpstr>Wingdings 3</vt:lpstr>
      <vt:lpstr>Грань</vt:lpstr>
      <vt:lpstr>Шахрайство</vt:lpstr>
      <vt:lpstr>Презентация PowerPoint</vt:lpstr>
      <vt:lpstr>1) з метою заволодіння державним або колективним майном;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Шахрайство</dc:title>
  <dc:creator>Galya</dc:creator>
  <cp:lastModifiedBy>Galya</cp:lastModifiedBy>
  <cp:revision>7</cp:revision>
  <dcterms:created xsi:type="dcterms:W3CDTF">2018-12-03T19:17:49Z</dcterms:created>
  <dcterms:modified xsi:type="dcterms:W3CDTF">2018-12-03T20:10:43Z</dcterms:modified>
</cp:coreProperties>
</file>