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60" r:id="rId10"/>
    <p:sldId id="261" r:id="rId11"/>
    <p:sldId id="262" r:id="rId12"/>
    <p:sldId id="263" r:id="rId13"/>
    <p:sldId id="280" r:id="rId14"/>
    <p:sldId id="265" r:id="rId15"/>
    <p:sldId id="266" r:id="rId16"/>
    <p:sldId id="267" r:id="rId17"/>
    <p:sldId id="268" r:id="rId18"/>
    <p:sldId id="274" r:id="rId19"/>
    <p:sldId id="269" r:id="rId20"/>
    <p:sldId id="270" r:id="rId21"/>
    <p:sldId id="271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175351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4000" dirty="0" smtClean="0"/>
              <a:t>Сутність кримінальної вогнепальної зброї, її основні ознаки та класифікація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4950" y="5037276"/>
            <a:ext cx="35573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Підготувала:</a:t>
            </a:r>
          </a:p>
          <a:p>
            <a:pPr algn="r"/>
            <a:r>
              <a:rPr lang="uk-UA" sz="2400" dirty="0" smtClean="0"/>
              <a:t>студентка групи ПР-301</a:t>
            </a:r>
          </a:p>
          <a:p>
            <a:pPr algn="r"/>
            <a:r>
              <a:rPr lang="uk-UA" sz="2400" dirty="0" smtClean="0"/>
              <a:t>Демченко Юлія</a:t>
            </a:r>
          </a:p>
        </p:txBody>
      </p:sp>
      <p:pic>
        <p:nvPicPr>
          <p:cNvPr id="1026" name="Picture 2" descr="http://www.pravmir.ru/wp-content/uploads/2014/11/51bfaff835c78cc8ab3892c44b3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081">
            <a:off x="657990" y="3768294"/>
            <a:ext cx="4000704" cy="21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66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/>
              <a:t>Класифікація вогнепальної зброї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018617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1) За призначенням:</a:t>
            </a:r>
            <a:endParaRPr lang="ru-RU" sz="2800" dirty="0"/>
          </a:p>
        </p:txBody>
      </p:sp>
      <p:pic>
        <p:nvPicPr>
          <p:cNvPr id="5122" name="Picture 2" descr="https://cdn.wallpapersafari.com/54/16/2SbD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45638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3454166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бойова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4108" y="3454647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мисливська</a:t>
            </a:r>
            <a:endParaRPr lang="ru-RU" sz="2800" dirty="0"/>
          </a:p>
        </p:txBody>
      </p:sp>
      <p:pic>
        <p:nvPicPr>
          <p:cNvPr id="5130" name="Picture 10" descr="ÐÐ°ÑÑÐ¸Ð½ÐºÐ¸ Ð¿Ð¾ Ð·Ð°Ð¿ÑÐ¾ÑÑ Ð¸Ð¶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52" y="1541837"/>
            <a:ext cx="4267200" cy="18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s02.radikal.ru/i175/1006/30/a3594d2ca1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28" y="3944106"/>
            <a:ext cx="5832648" cy="19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3349" y="5975653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спортивна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63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332656"/>
            <a:ext cx="6400800" cy="8252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dirty="0" smtClean="0"/>
              <a:t>Бойова зброя</a:t>
            </a:r>
            <a:endParaRPr lang="ru-RU" sz="3200" dirty="0"/>
          </a:p>
        </p:txBody>
      </p:sp>
      <p:pic>
        <p:nvPicPr>
          <p:cNvPr id="6146" name="Picture 2" descr="https://i2.guns.ru/forums/icons/forum_pictures/000591/591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960">
            <a:off x="216175" y="1867385"/>
            <a:ext cx="1951537" cy="12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401202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uk-UA" sz="2800" dirty="0" err="1"/>
              <a:t>к</a:t>
            </a:r>
            <a:r>
              <a:rPr lang="uk-UA" sz="2800" dirty="0" err="1" smtClean="0"/>
              <a:t>ороткоствольна</a:t>
            </a:r>
            <a:r>
              <a:rPr lang="uk-UA" sz="2800" dirty="0" smtClean="0"/>
              <a:t> (довжина ствола 50 -200 мм)</a:t>
            </a:r>
            <a:endParaRPr lang="ru-RU" sz="2800" dirty="0"/>
          </a:p>
        </p:txBody>
      </p:sp>
      <p:pic>
        <p:nvPicPr>
          <p:cNvPr id="6148" name="Picture 4" descr="http://www.kartinki.me/pic/201405/1680x1050/kartinki.me-2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615">
            <a:off x="2042026" y="2091033"/>
            <a:ext cx="2188268" cy="136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rmy-news.ru/images_stati/cheshskii_Scorpion_Vz61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806">
            <a:off x="5092616" y="1475805"/>
            <a:ext cx="2244563" cy="13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bezpekavip.com/files/storage/images/na_glavnoy/glavnay-2/zbroj/orujie/2d3e75594d6798e64facd393ed24b01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087">
            <a:off x="6740593" y="1320779"/>
            <a:ext cx="2209312" cy="6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www.gunsamerica.com/userimages/5212/926621144/wm_54647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345">
            <a:off x="7066488" y="2204323"/>
            <a:ext cx="1710613" cy="11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636709">
            <a:off x="4937285" y="3014129"/>
            <a:ext cx="3542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uk-UA" sz="2800" dirty="0" err="1" smtClean="0"/>
              <a:t>середньоствольна</a:t>
            </a:r>
            <a:r>
              <a:rPr lang="uk-UA" sz="2800" dirty="0" smtClean="0"/>
              <a:t> </a:t>
            </a:r>
            <a:r>
              <a:rPr lang="uk-UA" sz="2800" dirty="0"/>
              <a:t>(довжина </a:t>
            </a:r>
            <a:r>
              <a:rPr lang="uk-UA" sz="2800" dirty="0" smtClean="0"/>
              <a:t>ствола 200 – 300 мм</a:t>
            </a:r>
            <a:r>
              <a:rPr lang="uk-UA" sz="2800" dirty="0"/>
              <a:t>)</a:t>
            </a:r>
            <a:endParaRPr lang="ru-RU" sz="2800" dirty="0"/>
          </a:p>
        </p:txBody>
      </p:sp>
      <p:pic>
        <p:nvPicPr>
          <p:cNvPr id="6158" name="Picture 14" descr="https://i.ytimg.com/vi/9yJB1NzzrUI/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884">
            <a:off x="2975271" y="4070390"/>
            <a:ext cx="2479223" cy="9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mensby.com/images/stories/articles/2015/6080/hand-gun-ares-shrike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810">
            <a:off x="5342134" y="4508699"/>
            <a:ext cx="2335744" cy="175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9692" y="5277349"/>
            <a:ext cx="3413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uk-UA" sz="2800" dirty="0" smtClean="0"/>
              <a:t>довгоствольна </a:t>
            </a:r>
            <a:r>
              <a:rPr lang="uk-UA" sz="2800" dirty="0"/>
              <a:t>(довжина ствола </a:t>
            </a:r>
            <a:r>
              <a:rPr lang="uk-UA" sz="2800" dirty="0" smtClean="0"/>
              <a:t>450 – 850  </a:t>
            </a:r>
            <a:r>
              <a:rPr lang="uk-UA" sz="2800" dirty="0"/>
              <a:t>мм)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9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260648"/>
            <a:ext cx="6400800" cy="8252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dirty="0" smtClean="0"/>
              <a:t>2) За будовою каналу ствола:</a:t>
            </a:r>
            <a:endParaRPr lang="ru-RU" sz="3200" dirty="0"/>
          </a:p>
        </p:txBody>
      </p:sp>
      <p:pic>
        <p:nvPicPr>
          <p:cNvPr id="7170" name="Picture 2" descr="https://www.ohoter.ru/uploads/posts/2013-04/1364912183_0_61d99_e5278dd2_x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79303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08" y="3275461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нарізна</a:t>
            </a:r>
            <a:endParaRPr lang="ru-RU" sz="2800" dirty="0"/>
          </a:p>
        </p:txBody>
      </p:sp>
      <p:pic>
        <p:nvPicPr>
          <p:cNvPr id="7172" name="Picture 4" descr="http://popgun.ru/files/g/2/orig/1361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95">
            <a:off x="2038591" y="206963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usedguns.ru/photos/8243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04770"/>
            <a:ext cx="2389953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bis.net.ua/published/publicdata/STORE/attachments/SC/products_pictures/14480105.jpg?v=185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355">
            <a:off x="4355778" y="2480354"/>
            <a:ext cx="4772117" cy="10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22338" y="3401851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err="1" smtClean="0"/>
              <a:t>гладкоствольна</a:t>
            </a:r>
            <a:endParaRPr lang="ru-RU" sz="2800" dirty="0"/>
          </a:p>
        </p:txBody>
      </p:sp>
      <p:pic>
        <p:nvPicPr>
          <p:cNvPr id="7178" name="Picture 10" descr="http://ombudsmanspb.ru/images/pages/257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13" y="4315221"/>
            <a:ext cx="2893598" cy="185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2170" y="6182417"/>
            <a:ext cx="2254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/>
              <a:t>комбінована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80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8662" y="260648"/>
            <a:ext cx="3143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3) За калібром: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err="1"/>
              <a:t>м</a:t>
            </a:r>
            <a:r>
              <a:rPr lang="ru-RU" sz="2800" dirty="0" err="1" smtClean="0"/>
              <a:t>алокаліберна</a:t>
            </a:r>
            <a:r>
              <a:rPr lang="ru-RU" sz="2800" dirty="0" smtClean="0"/>
              <a:t>: </a:t>
            </a:r>
          </a:p>
          <a:p>
            <a:r>
              <a:rPr lang="ru-RU" sz="2800" dirty="0" smtClean="0"/>
              <a:t>    - </a:t>
            </a:r>
            <a:r>
              <a:rPr lang="ru-RU" sz="2800" dirty="0" err="1" smtClean="0"/>
              <a:t>нарізна</a:t>
            </a:r>
            <a:r>
              <a:rPr lang="ru-RU" sz="2800" dirty="0" smtClean="0"/>
              <a:t> </a:t>
            </a:r>
            <a:r>
              <a:rPr lang="ru-RU" sz="2800" dirty="0" err="1"/>
              <a:t>зброя</a:t>
            </a:r>
            <a:r>
              <a:rPr lang="ru-RU" sz="2800" dirty="0"/>
              <a:t> – до 6,5 мм</a:t>
            </a:r>
            <a:r>
              <a:rPr lang="ru-RU" sz="2800" dirty="0" smtClean="0"/>
              <a:t>;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- </a:t>
            </a:r>
            <a:r>
              <a:rPr lang="ru-RU" sz="2800" dirty="0" err="1"/>
              <a:t>гладкоствольна</a:t>
            </a:r>
            <a:r>
              <a:rPr lang="ru-RU" sz="2800" dirty="0"/>
              <a:t> </a:t>
            </a:r>
            <a:r>
              <a:rPr lang="ru-RU" sz="2800" dirty="0" err="1"/>
              <a:t>зброя</a:t>
            </a:r>
            <a:r>
              <a:rPr lang="ru-RU" sz="2800" dirty="0"/>
              <a:t> – 24 </a:t>
            </a:r>
            <a:r>
              <a:rPr lang="ru-RU" sz="2800" dirty="0" err="1"/>
              <a:t>калібр</a:t>
            </a:r>
            <a:r>
              <a:rPr lang="ru-RU" sz="2800" dirty="0"/>
              <a:t> і </a:t>
            </a:r>
            <a:r>
              <a:rPr lang="ru-RU" sz="2800" dirty="0" err="1"/>
              <a:t>менше</a:t>
            </a:r>
            <a:r>
              <a:rPr lang="ru-RU" sz="2800" dirty="0"/>
              <a:t> (28, 32</a:t>
            </a:r>
            <a:r>
              <a:rPr lang="ru-RU" sz="2800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середньокаліберна</a:t>
            </a:r>
            <a:r>
              <a:rPr lang="ru-RU" sz="2800" dirty="0" smtClean="0"/>
              <a:t>: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- </a:t>
            </a:r>
            <a:r>
              <a:rPr lang="ru-RU" sz="2800" dirty="0" err="1" smtClean="0"/>
              <a:t>нарізна</a:t>
            </a:r>
            <a:r>
              <a:rPr lang="ru-RU" sz="2800" dirty="0" smtClean="0"/>
              <a:t> </a:t>
            </a:r>
            <a:r>
              <a:rPr lang="ru-RU" sz="2800" dirty="0" err="1"/>
              <a:t>зброя</a:t>
            </a:r>
            <a:r>
              <a:rPr lang="ru-RU" sz="2800" dirty="0"/>
              <a:t> – </a:t>
            </a:r>
            <a:r>
              <a:rPr lang="ru-RU" sz="2800" dirty="0" err="1"/>
              <a:t>від</a:t>
            </a:r>
            <a:r>
              <a:rPr lang="ru-RU" sz="2800" dirty="0"/>
              <a:t> 6,5 мм до 9 мм; </a:t>
            </a:r>
          </a:p>
          <a:p>
            <a:r>
              <a:rPr lang="ru-RU" sz="2800" dirty="0" smtClean="0"/>
              <a:t>     - </a:t>
            </a:r>
            <a:r>
              <a:rPr lang="ru-RU" sz="2800" dirty="0" err="1" smtClean="0"/>
              <a:t>гладкоствольна</a:t>
            </a:r>
            <a:r>
              <a:rPr lang="ru-RU" sz="2800" dirty="0" smtClean="0"/>
              <a:t> </a:t>
            </a:r>
            <a:r>
              <a:rPr lang="ru-RU" sz="2800" dirty="0" err="1"/>
              <a:t>зброя</a:t>
            </a:r>
            <a:r>
              <a:rPr lang="ru-RU" sz="2800" dirty="0"/>
              <a:t> – 20-12 </a:t>
            </a:r>
            <a:r>
              <a:rPr lang="ru-RU" sz="2800" dirty="0" err="1" smtClean="0"/>
              <a:t>калібр</a:t>
            </a:r>
            <a:r>
              <a:rPr lang="ru-RU" sz="28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/>
              <a:t>крупнокаліберна</a:t>
            </a:r>
            <a:r>
              <a:rPr lang="ru-RU" sz="2800" dirty="0" smtClean="0"/>
              <a:t>: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- </a:t>
            </a:r>
            <a:r>
              <a:rPr lang="ru-RU" sz="2800" dirty="0" err="1" smtClean="0"/>
              <a:t>нарізна</a:t>
            </a:r>
            <a:r>
              <a:rPr lang="ru-RU" sz="2800" dirty="0" smtClean="0"/>
              <a:t> </a:t>
            </a:r>
            <a:r>
              <a:rPr lang="ru-RU" sz="2800" dirty="0" err="1"/>
              <a:t>зброя</a:t>
            </a:r>
            <a:r>
              <a:rPr lang="ru-RU" sz="2800" dirty="0"/>
              <a:t> – </a:t>
            </a:r>
            <a:r>
              <a:rPr lang="ru-RU" sz="2800" dirty="0" err="1"/>
              <a:t>більше</a:t>
            </a:r>
            <a:r>
              <a:rPr lang="ru-RU" sz="2800" dirty="0"/>
              <a:t> 9 мм; </a:t>
            </a:r>
            <a:endParaRPr lang="ru-RU" sz="2800" dirty="0" smtClean="0"/>
          </a:p>
          <a:p>
            <a:r>
              <a:rPr lang="ru-RU" sz="2800" dirty="0" smtClean="0"/>
              <a:t>    - </a:t>
            </a:r>
            <a:r>
              <a:rPr lang="ru-RU" sz="2800" dirty="0" err="1" smtClean="0"/>
              <a:t>гладкоствольна</a:t>
            </a:r>
            <a:r>
              <a:rPr lang="ru-RU" sz="2800" dirty="0" smtClean="0"/>
              <a:t> </a:t>
            </a:r>
            <a:r>
              <a:rPr lang="ru-RU" sz="2800" dirty="0" err="1"/>
              <a:t>зброя</a:t>
            </a:r>
            <a:r>
              <a:rPr lang="ru-RU" sz="2800" dirty="0"/>
              <a:t> – 10 </a:t>
            </a:r>
            <a:r>
              <a:rPr lang="ru-RU" sz="2800" dirty="0" err="1"/>
              <a:t>калібр</a:t>
            </a:r>
            <a:r>
              <a:rPr lang="ru-RU" sz="2800" dirty="0"/>
              <a:t> і </a:t>
            </a:r>
            <a:r>
              <a:rPr lang="ru-RU" sz="2800" dirty="0" err="1"/>
              <a:t>більше</a:t>
            </a:r>
            <a:r>
              <a:rPr lang="ru-RU" sz="2800" dirty="0"/>
              <a:t> (8, 4).</a:t>
            </a:r>
          </a:p>
        </p:txBody>
      </p:sp>
      <p:pic>
        <p:nvPicPr>
          <p:cNvPr id="9" name="Picture 6" descr="https://im0-tub-ua.yandex.net/i?id=15d1bd94edeb1b73e170427378e60e23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35" y="5373216"/>
            <a:ext cx="2078764" cy="13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00.deviantart.net/f30e/th/pre/i/2010/037/f/c/various_ammunition_v2_by_souzou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" y="332656"/>
            <a:ext cx="8856984" cy="30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0-tub-ua.yandex.net/i?id=2e70376e536da748749795e63b7a0487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7560840" cy="30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63688" y="260649"/>
            <a:ext cx="5637010" cy="57606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4) Залежно від ударно-спускового механізму: </a:t>
            </a:r>
            <a:endParaRPr lang="ru-RU" sz="3200" dirty="0"/>
          </a:p>
        </p:txBody>
      </p:sp>
      <p:pic>
        <p:nvPicPr>
          <p:cNvPr id="9" name="Picture 2" descr="https://militaryarms.ru/wp-content/uploads/2015/03/n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0438"/>
            <a:ext cx="3456384" cy="20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2582" y="3639188"/>
            <a:ext cx="2751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н</a:t>
            </a:r>
            <a:r>
              <a:rPr lang="uk-UA" sz="2800" dirty="0" smtClean="0"/>
              <a:t>еавтоматична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48" name="Picture 8" descr="https://reibert.info/attachments/p2-jpg.2029797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35" y="1560437"/>
            <a:ext cx="3788021" cy="207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22050" y="3629060"/>
            <a:ext cx="452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а</a:t>
            </a:r>
            <a:r>
              <a:rPr lang="uk-UA" sz="2800" dirty="0" smtClean="0"/>
              <a:t>втоматична самозарядна</a:t>
            </a:r>
            <a:endParaRPr lang="ru-RU" sz="2800" dirty="0"/>
          </a:p>
        </p:txBody>
      </p:sp>
      <p:pic>
        <p:nvPicPr>
          <p:cNvPr id="10250" name="Picture 10" descr="http://bezpekavip.com/files/storage/images/na_glavnoy/glavnay-2/zbroj/orujie/2d3e75594d6798e64facd393ed24b01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00" y="4293096"/>
            <a:ext cx="5472985" cy="16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95221" y="6213036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а</a:t>
            </a:r>
            <a:r>
              <a:rPr lang="uk-UA" sz="2800" dirty="0" smtClean="0"/>
              <a:t>втоматична самострільна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95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88640"/>
            <a:ext cx="6400800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dirty="0" smtClean="0"/>
              <a:t>5) За способом виготовлення:</a:t>
            </a:r>
            <a:endParaRPr lang="ru-RU" sz="3200" dirty="0"/>
          </a:p>
        </p:txBody>
      </p:sp>
      <p:pic>
        <p:nvPicPr>
          <p:cNvPr id="11266" name="Picture 2" descr="http://m.big-radio.ru/news/images/600x-/aed01f7cca23ce991cac1b4fb13754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5" y="1214581"/>
            <a:ext cx="3469207" cy="23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ade in Uk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4580"/>
            <a:ext cx="3552792" cy="23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cn15.nevsedoma.com.ua/photo/590/34_files/orujie_4_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7936"/>
            <a:ext cx="2880320" cy="19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666" y="3657599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заводська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22737" y="3725076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кустарна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64412" y="6310094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саморобна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07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332656"/>
            <a:ext cx="6400800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3200" dirty="0" smtClean="0"/>
              <a:t>6) Залежно від функціонального призначення:</a:t>
            </a:r>
            <a:endParaRPr lang="ru-RU" sz="3200" dirty="0"/>
          </a:p>
        </p:txBody>
      </p:sp>
      <p:pic>
        <p:nvPicPr>
          <p:cNvPr id="12290" name="Picture 2" descr="http://popgun.ru/files/g/43/orig/3073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76385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142424"/>
            <a:ext cx="27417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п</a:t>
            </a:r>
            <a:r>
              <a:rPr lang="uk-UA" sz="2800" dirty="0" smtClean="0"/>
              <a:t>роста, виконує функції 1-го виду зброї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1431" y="4609461"/>
            <a:ext cx="29216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к</a:t>
            </a:r>
            <a:r>
              <a:rPr lang="uk-UA" sz="2800" dirty="0" smtClean="0"/>
              <a:t>омбінована, виконує функції 2-х і більше різних видів зброї</a:t>
            </a:r>
            <a:endParaRPr lang="ru-RU" sz="2800" dirty="0"/>
          </a:p>
        </p:txBody>
      </p:sp>
      <p:pic>
        <p:nvPicPr>
          <p:cNvPr id="7" name="Picture 12" descr="http://secrets-world.com/uploads/posts/2015-01/1420790883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23" y="2922300"/>
            <a:ext cx="4320479" cy="17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kleinburd.ru/news/wp-content/uploads/2017/11/rifle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27558"/>
            <a:ext cx="2376264" cy="10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Боєприпаси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059" y="980728"/>
            <a:ext cx="88924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Бойові</a:t>
            </a:r>
            <a:r>
              <a:rPr lang="ru-RU" sz="2800" dirty="0"/>
              <a:t> припаси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пристрої</a:t>
            </a:r>
            <a:r>
              <a:rPr lang="ru-RU" sz="2800" dirty="0"/>
              <a:t> одноразового </a:t>
            </a:r>
            <a:r>
              <a:rPr lang="ru-RU" sz="2800" dirty="0" err="1"/>
              <a:t>використання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призначені</a:t>
            </a:r>
            <a:r>
              <a:rPr lang="ru-RU" sz="2800" dirty="0"/>
              <a:t> для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пострілу</a:t>
            </a:r>
            <a:r>
              <a:rPr lang="ru-RU" sz="2800" dirty="0"/>
              <a:t> з </a:t>
            </a:r>
            <a:r>
              <a:rPr lang="ru-RU" sz="2800" dirty="0" err="1"/>
              <a:t>вогнепальної</a:t>
            </a:r>
            <a:r>
              <a:rPr lang="ru-RU" sz="2800" dirty="0"/>
              <a:t> </a:t>
            </a:r>
            <a:r>
              <a:rPr lang="ru-RU" sz="2800" dirty="0" err="1"/>
              <a:t>зброї</a:t>
            </a:r>
            <a:r>
              <a:rPr lang="ru-RU" sz="2800" dirty="0"/>
              <a:t> й </a:t>
            </a:r>
            <a:r>
              <a:rPr lang="ru-RU" sz="2800" dirty="0" err="1"/>
              <a:t>складаються</a:t>
            </a:r>
            <a:r>
              <a:rPr lang="ru-RU" sz="2800" dirty="0"/>
              <a:t> з </a:t>
            </a:r>
            <a:r>
              <a:rPr lang="ru-RU" sz="2800" dirty="0" err="1"/>
              <a:t>гільзи</a:t>
            </a:r>
            <a:r>
              <a:rPr lang="ru-RU" sz="2800" dirty="0"/>
              <a:t>, снаряду, метального заряду й </a:t>
            </a:r>
            <a:r>
              <a:rPr lang="ru-RU" sz="2800" dirty="0" err="1"/>
              <a:t>запалюючого</a:t>
            </a:r>
            <a:r>
              <a:rPr lang="ru-RU" sz="2800" dirty="0"/>
              <a:t> заряду (</a:t>
            </a:r>
            <a:r>
              <a:rPr lang="ru-RU" sz="2800" dirty="0" err="1"/>
              <a:t>капсуля</a:t>
            </a:r>
            <a:r>
              <a:rPr lang="ru-RU" sz="2800" dirty="0"/>
              <a:t>).</a:t>
            </a:r>
          </a:p>
          <a:p>
            <a:pPr algn="just"/>
            <a:endParaRPr lang="ru-RU" dirty="0"/>
          </a:p>
        </p:txBody>
      </p:sp>
      <p:pic>
        <p:nvPicPr>
          <p:cNvPr id="1028" name="Picture 4" descr="https://lh3.googleusercontent.com/proxy/Z3rqMe6KPl76JmH7HDoSbeHuVH2jD-mrVb5dteZWUJlqwz_PsOaxBGVZbYU0ADPk7oxCzoWYP0ebk-QU3TCkV1_0fGFn4w=w530-h353-p-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90" y="3270381"/>
            <a:ext cx="2482875" cy="16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ua.yandex.net/i?id=ac9c1962cc4b663a3c23e52ae3c5d7b5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69" y="4509120"/>
            <a:ext cx="2693861" cy="201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artime.org.ua/uploads/posts/2012-03/1331153407_c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9" y="3270381"/>
            <a:ext cx="2376264" cy="16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ohoter.ru/uploads/posts/2012-01/stroenie-ohotnichego-patro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877346"/>
            <a:ext cx="1175183" cy="12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1.1zoom.me/b5050/76/46249-ksyu_1280x1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5673"/>
            <a:ext cx="1399996" cy="11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rmoury-online.ru/usr/templates/images/icon_12725674065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44" y="5265672"/>
            <a:ext cx="1589925" cy="11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marketpic/233556/market_CkKKVeGSFZsS9wblLlkDLA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90" y="4800310"/>
            <a:ext cx="1835696" cy="14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6592" y="260648"/>
            <a:ext cx="2999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3200" dirty="0" smtClean="0"/>
              <a:t>Патрон</a:t>
            </a:r>
            <a:endParaRPr lang="ru-RU" sz="3200" dirty="0"/>
          </a:p>
        </p:txBody>
      </p:sp>
      <p:pic>
        <p:nvPicPr>
          <p:cNvPr id="13316" name="Picture 4" descr="https://www.naiau.kiev.ua/books/kruminalist/images/2.8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90" y="749766"/>
            <a:ext cx="4141801" cy="28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9490" y="38164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Патрон до </a:t>
            </a:r>
            <a:r>
              <a:rPr lang="ru-RU" sz="2000" dirty="0" err="1"/>
              <a:t>нарізної</a:t>
            </a:r>
            <a:r>
              <a:rPr lang="ru-RU" sz="2000" dirty="0"/>
              <a:t> </a:t>
            </a:r>
            <a:r>
              <a:rPr lang="ru-RU" sz="2000" dirty="0" err="1"/>
              <a:t>зброї</a:t>
            </a:r>
            <a:r>
              <a:rPr lang="ru-RU" sz="2000" dirty="0"/>
              <a:t> з </a:t>
            </a:r>
            <a:r>
              <a:rPr lang="ru-RU" sz="2000" dirty="0" err="1"/>
              <a:t>напівоболонковою</a:t>
            </a:r>
            <a:r>
              <a:rPr lang="ru-RU" sz="2000" dirty="0"/>
              <a:t> (</a:t>
            </a:r>
            <a:r>
              <a:rPr lang="ru-RU" sz="2000" dirty="0" err="1"/>
              <a:t>експансивною</a:t>
            </a:r>
            <a:r>
              <a:rPr lang="ru-RU" sz="2000" dirty="0"/>
              <a:t>) </a:t>
            </a:r>
            <a:r>
              <a:rPr lang="ru-RU" sz="2000" dirty="0" err="1"/>
              <a:t>кулею</a:t>
            </a:r>
            <a:endParaRPr lang="ru-RU" sz="2000" dirty="0"/>
          </a:p>
        </p:txBody>
      </p:sp>
      <p:pic>
        <p:nvPicPr>
          <p:cNvPr id="13320" name="Picture 8" descr="https://www.naiau.kiev.ua/books/kruminalist/images/2.8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4" y="783869"/>
            <a:ext cx="4032448" cy="28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004" y="37240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/>
              <a:t>Мисливські</a:t>
            </a:r>
            <a:r>
              <a:rPr lang="ru-RU" sz="2000" dirty="0"/>
              <a:t> </a:t>
            </a:r>
            <a:r>
              <a:rPr lang="ru-RU" sz="2000" dirty="0" err="1"/>
              <a:t>патрони</a:t>
            </a:r>
            <a:r>
              <a:rPr lang="ru-RU" sz="2000" dirty="0"/>
              <a:t> 12 </a:t>
            </a:r>
            <a:r>
              <a:rPr lang="ru-RU" sz="2000" dirty="0" err="1"/>
              <a:t>калібру</a:t>
            </a:r>
            <a:r>
              <a:rPr lang="ru-RU" sz="2000" dirty="0"/>
              <a:t> у </a:t>
            </a:r>
            <a:r>
              <a:rPr lang="ru-RU" sz="2000" dirty="0" err="1"/>
              <a:t>поздовжньому</a:t>
            </a:r>
            <a:r>
              <a:rPr lang="ru-RU" sz="2000" dirty="0"/>
              <a:t> </a:t>
            </a:r>
            <a:r>
              <a:rPr lang="ru-RU" sz="2000" dirty="0" err="1"/>
              <a:t>розрізі</a:t>
            </a:r>
            <a:r>
              <a:rPr lang="ru-RU" sz="2000" dirty="0"/>
              <a:t>: 1 – </a:t>
            </a:r>
            <a:r>
              <a:rPr lang="ru-RU" sz="2000" dirty="0" err="1"/>
              <a:t>шріт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номерів</a:t>
            </a:r>
            <a:r>
              <a:rPr lang="ru-RU" sz="2000" dirty="0"/>
              <a:t>; 2 – </a:t>
            </a:r>
            <a:r>
              <a:rPr lang="ru-RU" sz="2000" dirty="0" err="1"/>
              <a:t>гільза</a:t>
            </a:r>
            <a:r>
              <a:rPr lang="ru-RU" sz="2000" dirty="0"/>
              <a:t>; 3 – </a:t>
            </a:r>
            <a:r>
              <a:rPr lang="ru-RU" sz="2000" dirty="0" err="1"/>
              <a:t>картеч</a:t>
            </a:r>
            <a:r>
              <a:rPr lang="ru-RU" sz="2000" dirty="0"/>
              <a:t>; 4 – куля; 5 – </a:t>
            </a:r>
            <a:r>
              <a:rPr lang="ru-RU" sz="2000" dirty="0" err="1"/>
              <a:t>пороховий</a:t>
            </a:r>
            <a:r>
              <a:rPr lang="ru-RU" sz="2000" dirty="0"/>
              <a:t> заряд; 6 – </a:t>
            </a:r>
            <a:r>
              <a:rPr lang="ru-RU" sz="2000" dirty="0" err="1"/>
              <a:t>полімерний</a:t>
            </a:r>
            <a:r>
              <a:rPr lang="ru-RU" sz="2000" dirty="0"/>
              <a:t> </a:t>
            </a:r>
            <a:r>
              <a:rPr lang="ru-RU" sz="2000" dirty="0" err="1"/>
              <a:t>клейтух</a:t>
            </a:r>
            <a:r>
              <a:rPr lang="ru-RU" sz="2000" dirty="0"/>
              <a:t>-контейнер; 7 – </a:t>
            </a:r>
            <a:r>
              <a:rPr lang="ru-RU" sz="2000" dirty="0" err="1"/>
              <a:t>капсуль</a:t>
            </a:r>
            <a:r>
              <a:rPr lang="ru-RU" sz="2000" dirty="0"/>
              <a:t>; 8 – </a:t>
            </a:r>
            <a:r>
              <a:rPr lang="ru-RU" sz="2000" dirty="0" err="1"/>
              <a:t>повстяні</a:t>
            </a:r>
            <a:r>
              <a:rPr lang="ru-RU" sz="2000" dirty="0"/>
              <a:t> </a:t>
            </a:r>
            <a:r>
              <a:rPr lang="ru-RU" sz="2000" dirty="0" err="1"/>
              <a:t>клейтухи</a:t>
            </a:r>
            <a:r>
              <a:rPr lang="ru-RU" sz="2000" dirty="0"/>
              <a:t>; 9 – прокладка на </a:t>
            </a:r>
            <a:r>
              <a:rPr lang="ru-RU" sz="2000" dirty="0" err="1"/>
              <a:t>пороховий</a:t>
            </a:r>
            <a:r>
              <a:rPr lang="ru-RU" sz="2000" dirty="0"/>
              <a:t> заряд</a:t>
            </a:r>
          </a:p>
        </p:txBody>
      </p:sp>
      <p:pic>
        <p:nvPicPr>
          <p:cNvPr id="2052" name="Picture 4" descr="http://www.patronen.su/forum/gallery/61-14081518435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04" y="5517231"/>
            <a:ext cx="1901758" cy="10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265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Вогнепальна зброя </a:t>
            </a:r>
            <a:r>
              <a:rPr lang="uk-UA" sz="2800" dirty="0" smtClean="0"/>
              <a:t>– це пристрій, у якому для вильоту кулі із каналу ствола використовується енергія хімічного розкладу вибухових речовин.</a:t>
            </a:r>
            <a:endParaRPr lang="uk-UA" sz="2800" dirty="0"/>
          </a:p>
        </p:txBody>
      </p:sp>
      <p:pic>
        <p:nvPicPr>
          <p:cNvPr id="2050" name="Picture 2" descr="http://nevseoboi.com.ua/uploads/posts/2009-11/1258311712_weapons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962">
            <a:off x="216465" y="2011480"/>
            <a:ext cx="4283968" cy="3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vseoboi.com.ua/uploads/posts/2010-12/1291910161_image_0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264">
            <a:off x="5448917" y="2097484"/>
            <a:ext cx="3528392" cy="23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km-project.com/wp-content/uploads/2017/07/oruzhie-razoruzh-768x4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603">
            <a:off x="3399936" y="4138087"/>
            <a:ext cx="4274043" cy="24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danil\Desktop\315083zdd125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" y="908720"/>
            <a:ext cx="40324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0342" y="404664"/>
            <a:ext cx="167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uk-UA" sz="2800" dirty="0" smtClean="0"/>
              <a:t>1. </a:t>
            </a:r>
            <a:r>
              <a:rPr lang="uk-UA" sz="2800" dirty="0"/>
              <a:t>Гільза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3170" y="404664"/>
            <a:ext cx="1444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uk-UA" sz="2800" dirty="0"/>
              <a:t>2</a:t>
            </a:r>
            <a:r>
              <a:rPr lang="uk-UA" sz="2800" dirty="0" smtClean="0"/>
              <a:t>. Куля</a:t>
            </a:r>
            <a:endParaRPr lang="ru-RU" sz="2800" dirty="0"/>
          </a:p>
        </p:txBody>
      </p:sp>
      <p:pic>
        <p:nvPicPr>
          <p:cNvPr id="14341" name="Picture 5" descr="https://im0-tub-ua.yandex.net/i?id=598787ab41a0a80e64ec8c853babe084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4198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http://forum-region.ru/uploads/posts/2015-12/thumbs/1449352783_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" y="3789040"/>
            <a:ext cx="4032448" cy="20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5795" y="5857867"/>
            <a:ext cx="1404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uk-UA" sz="2800" dirty="0"/>
              <a:t>3</a:t>
            </a:r>
            <a:r>
              <a:rPr lang="uk-UA" sz="2800" dirty="0" smtClean="0"/>
              <a:t>. Дріб</a:t>
            </a:r>
            <a:endParaRPr lang="ru-RU" sz="2800" dirty="0"/>
          </a:p>
        </p:txBody>
      </p:sp>
      <p:pic>
        <p:nvPicPr>
          <p:cNvPr id="14345" name="Picture 9" descr="http://popgun.ru/files/g/11/orig/4157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1" y="3789040"/>
            <a:ext cx="3419871" cy="20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4060" y="5857867"/>
            <a:ext cx="181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uk-UA" sz="2800" dirty="0"/>
              <a:t>4</a:t>
            </a:r>
            <a:r>
              <a:rPr lang="uk-UA" sz="2800" dirty="0" smtClean="0"/>
              <a:t>. Картеч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38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3970" y="512119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uk-UA" sz="2800" dirty="0" smtClean="0"/>
              <a:t>5. Порох</a:t>
            </a:r>
            <a:endParaRPr lang="ru-RU" sz="2800" dirty="0"/>
          </a:p>
        </p:txBody>
      </p:sp>
      <p:pic>
        <p:nvPicPr>
          <p:cNvPr id="15362" name="Picture 2" descr="http://sibtrophy.ru/wp-content/uploads/2017/04/2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2" y="1035339"/>
            <a:ext cx="4020385" cy="21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6635" y="512119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6. Пижі</a:t>
            </a:r>
            <a:endParaRPr lang="ru-RU" sz="2800" dirty="0"/>
          </a:p>
        </p:txBody>
      </p:sp>
      <p:pic>
        <p:nvPicPr>
          <p:cNvPr id="15364" name="Picture 4" descr="http://www.hunt-dogs.ru/wp-content/uploads/2011/04/voilichnie_pij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31" y="1035339"/>
            <a:ext cx="3592106" cy="21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25803" y="3297566"/>
            <a:ext cx="2403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7. Прокладки</a:t>
            </a:r>
            <a:endParaRPr lang="ru-RU" sz="2800" dirty="0"/>
          </a:p>
        </p:txBody>
      </p:sp>
      <p:pic>
        <p:nvPicPr>
          <p:cNvPr id="15366" name="Picture 6" descr="https://reloading.com.ua/uploads/shop/products/large/prokladki_drob_16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94" y="3883854"/>
            <a:ext cx="5158121" cy="22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7281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8000" dirty="0" smtClean="0"/>
              <a:t>Дякую за увагу 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143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04664"/>
            <a:ext cx="6400800" cy="936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 smtClean="0"/>
              <a:t>Загальний критерій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5148" y="83671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uk-UA" sz="2800" b="1" dirty="0" smtClean="0"/>
              <a:t>Визначає цільове призначення зброї «у боротьбі знищувати живу силу та технічні споруди».</a:t>
            </a:r>
            <a:endParaRPr lang="ru-RU" sz="2800" b="1" dirty="0"/>
          </a:p>
        </p:txBody>
      </p:sp>
      <p:pic>
        <p:nvPicPr>
          <p:cNvPr id="3074" name="Picture 2" descr="https://img.fonwall.ru/o/89/pistolet_revolver_vyistrel_kurok_ruka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95" y="2348880"/>
            <a:ext cx="55686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88640"/>
            <a:ext cx="6400800" cy="53724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uk-UA" sz="3200" b="1" dirty="0"/>
              <a:t>Спеціальні критерії</a:t>
            </a:r>
            <a:endParaRPr lang="ru-RU" sz="3200" b="1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dirty="0" smtClean="0"/>
              <a:t>1. Для </a:t>
            </a:r>
            <a:r>
              <a:rPr lang="uk-UA" sz="2800" dirty="0"/>
              <a:t>метання снаряду </a:t>
            </a:r>
            <a:r>
              <a:rPr lang="uk-UA" sz="2800" dirty="0" smtClean="0"/>
              <a:t>має </a:t>
            </a:r>
            <a:r>
              <a:rPr lang="uk-UA" sz="2800" dirty="0"/>
              <a:t>використовуватися енергія, яка утворюється внаслідок згоряння вибухової речовини (пороху та ін.).</a:t>
            </a:r>
            <a:endParaRPr lang="ru-RU" sz="2800" dirty="0"/>
          </a:p>
        </p:txBody>
      </p:sp>
      <p:pic>
        <p:nvPicPr>
          <p:cNvPr id="1026" name="Picture 2" descr="http://sibtrophy.ru/wp-content/uploads/2017/04/2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42" y="2852936"/>
            <a:ext cx="5994931" cy="36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dirty="0" smtClean="0"/>
              <a:t>2.Предмет </a:t>
            </a:r>
            <a:r>
              <a:rPr lang="uk-UA" sz="2800" dirty="0"/>
              <a:t>повинен мати ствол – пустотілу трубку для спрямування польоту снаряду та згоряння вибухової речовини. Один кінець ствола повинен герметично закриватися під час пострілу.</a:t>
            </a:r>
            <a:endParaRPr lang="ru-RU" sz="2800" dirty="0"/>
          </a:p>
        </p:txBody>
      </p:sp>
      <p:pic>
        <p:nvPicPr>
          <p:cNvPr id="2050" name="Picture 2" descr="C:\Users\danil\Desktop\491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357893"/>
            <a:ext cx="6408712" cy="38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329" y="192211"/>
            <a:ext cx="8373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dirty="0" smtClean="0"/>
              <a:t>3.Наявність </a:t>
            </a:r>
            <a:r>
              <a:rPr lang="uk-UA" sz="2800" dirty="0"/>
              <a:t>у предмета пристрою для запалу – вибухової </a:t>
            </a:r>
            <a:r>
              <a:rPr lang="uk-UA" sz="2800" dirty="0" smtClean="0"/>
              <a:t>речовини.</a:t>
            </a:r>
            <a:endParaRPr lang="ru-RU" sz="2800" dirty="0"/>
          </a:p>
        </p:txBody>
      </p:sp>
      <p:pic>
        <p:nvPicPr>
          <p:cNvPr id="3074" name="Picture 2" descr="C:\Users\danil\Desktop\s7_216156_imagese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95" y="1196752"/>
            <a:ext cx="6192688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 smtClean="0"/>
              <a:t>4. Достатня </a:t>
            </a:r>
            <a:r>
              <a:rPr lang="uk-UA" sz="2800" dirty="0" err="1"/>
              <a:t>уражальна</a:t>
            </a:r>
            <a:r>
              <a:rPr lang="uk-UA" sz="2800" dirty="0"/>
              <a:t> дія </a:t>
            </a:r>
            <a:r>
              <a:rPr lang="uk-UA" sz="2800" dirty="0" smtClean="0"/>
              <a:t>снаряду.</a:t>
            </a:r>
            <a:endParaRPr lang="ru-RU" sz="2800" dirty="0"/>
          </a:p>
        </p:txBody>
      </p:sp>
      <p:pic>
        <p:nvPicPr>
          <p:cNvPr id="4098" name="Picture 2" descr="C:\Users\danil\Desktop\post-5217-1392906556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35" y="1184176"/>
            <a:ext cx="6453522" cy="43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 smtClean="0"/>
              <a:t>5. Достатня </a:t>
            </a:r>
            <a:r>
              <a:rPr lang="uk-UA" sz="2800" dirty="0"/>
              <a:t>міцність </a:t>
            </a:r>
            <a:r>
              <a:rPr lang="uk-UA" sz="2800" dirty="0" err="1"/>
              <a:t>кострукції</a:t>
            </a:r>
            <a:r>
              <a:rPr lang="uk-UA" sz="2800" dirty="0"/>
              <a:t> предмета -  зброї.</a:t>
            </a:r>
            <a:endParaRPr lang="ru-RU" sz="2800" dirty="0"/>
          </a:p>
        </p:txBody>
      </p:sp>
      <p:pic>
        <p:nvPicPr>
          <p:cNvPr id="5122" name="Picture 2" descr="C:\Users\danil\Desktop\inkwell_33_11400_oboi_vystrel_iz_revolvera_16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0179"/>
            <a:ext cx="7285112" cy="40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65986" y="11663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 smtClean="0"/>
              <a:t>Конструктивні ознаки</a:t>
            </a:r>
            <a:endParaRPr lang="ru-RU" sz="3200" b="1" dirty="0"/>
          </a:p>
        </p:txBody>
      </p:sp>
      <p:pic>
        <p:nvPicPr>
          <p:cNvPr id="4098" name="Picture 2" descr="https://www.naiau.kiev.ua/books/kruminalist/images/2.8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6695"/>
            <a:ext cx="6939579" cy="46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260032"/>
            <a:ext cx="7848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Схематичне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пістолету</a:t>
            </a:r>
            <a:r>
              <a:rPr lang="ru-RU" sz="1600" dirty="0"/>
              <a:t> Глок-23: 1 – мушка; 2 – ствол; 3 – </a:t>
            </a:r>
            <a:r>
              <a:rPr lang="ru-RU" sz="1600" dirty="0" err="1"/>
              <a:t>викидач</a:t>
            </a:r>
            <a:r>
              <a:rPr lang="ru-RU" sz="1600" dirty="0"/>
              <a:t>; 4 – </a:t>
            </a:r>
            <a:r>
              <a:rPr lang="ru-RU" sz="1600" dirty="0" err="1"/>
              <a:t>автоматичний</a:t>
            </a:r>
            <a:r>
              <a:rPr lang="ru-RU" sz="1600" dirty="0"/>
              <a:t> </a:t>
            </a:r>
            <a:r>
              <a:rPr lang="ru-RU" sz="1600" dirty="0" err="1"/>
              <a:t>запобіжник</a:t>
            </a:r>
            <a:r>
              <a:rPr lang="ru-RU" sz="1600" dirty="0"/>
              <a:t>; 5 – ударник з бойком; 6 – кожух-затвор; 7 – пружина ударника; 8 – </a:t>
            </a:r>
            <a:r>
              <a:rPr lang="ru-RU" sz="1600" dirty="0" err="1"/>
              <a:t>цілик</a:t>
            </a:r>
            <a:r>
              <a:rPr lang="ru-RU" sz="1600" dirty="0"/>
              <a:t>; 9 – </a:t>
            </a:r>
            <a:r>
              <a:rPr lang="ru-RU" sz="1600" dirty="0" err="1"/>
              <a:t>відбивач</a:t>
            </a:r>
            <a:r>
              <a:rPr lang="ru-RU" sz="1600" dirty="0"/>
              <a:t>; 10 – шептало; 11 – </a:t>
            </a:r>
            <a:r>
              <a:rPr lang="ru-RU" sz="1600" dirty="0" err="1"/>
              <a:t>спускова</a:t>
            </a:r>
            <a:r>
              <a:rPr lang="ru-RU" sz="1600" dirty="0"/>
              <a:t> тяга; 12 – </a:t>
            </a:r>
            <a:r>
              <a:rPr lang="ru-RU" sz="1600" dirty="0" err="1"/>
              <a:t>спускова</a:t>
            </a:r>
            <a:r>
              <a:rPr lang="ru-RU" sz="1600" dirty="0"/>
              <a:t> пружина; 13 – </a:t>
            </a:r>
            <a:r>
              <a:rPr lang="ru-RU" sz="1600" dirty="0" err="1"/>
              <a:t>руків’я</a:t>
            </a:r>
            <a:r>
              <a:rPr lang="ru-RU" sz="1600" dirty="0"/>
              <a:t>; 14 – магазин; 15 – </a:t>
            </a:r>
            <a:r>
              <a:rPr lang="ru-RU" sz="1600" dirty="0" err="1"/>
              <a:t>спусковий</a:t>
            </a:r>
            <a:r>
              <a:rPr lang="ru-RU" sz="1600" dirty="0"/>
              <a:t> та </a:t>
            </a:r>
            <a:r>
              <a:rPr lang="ru-RU" sz="1600" dirty="0" err="1"/>
              <a:t>запобіжний</a:t>
            </a:r>
            <a:r>
              <a:rPr lang="ru-RU" sz="1600" dirty="0"/>
              <a:t> </a:t>
            </a:r>
            <a:r>
              <a:rPr lang="ru-RU" sz="1600" dirty="0" err="1"/>
              <a:t>гачки</a:t>
            </a:r>
            <a:r>
              <a:rPr lang="ru-RU" sz="1600" dirty="0"/>
              <a:t>; 16 – </a:t>
            </a:r>
            <a:r>
              <a:rPr lang="ru-RU" sz="1600" dirty="0" err="1"/>
              <a:t>замикаючий</a:t>
            </a:r>
            <a:r>
              <a:rPr lang="ru-RU" sz="1600" dirty="0"/>
              <a:t> </a:t>
            </a:r>
            <a:r>
              <a:rPr lang="ru-RU" sz="1600" dirty="0" err="1"/>
              <a:t>виступ</a:t>
            </a:r>
            <a:r>
              <a:rPr lang="ru-RU" sz="1600" dirty="0"/>
              <a:t> ; 17 – рамка, </a:t>
            </a:r>
            <a:r>
              <a:rPr lang="ru-RU" sz="1600" dirty="0" err="1"/>
              <a:t>виконана</a:t>
            </a:r>
            <a:r>
              <a:rPr lang="ru-RU" sz="1600" dirty="0"/>
              <a:t> з </a:t>
            </a:r>
            <a:r>
              <a:rPr lang="ru-RU" sz="1600" dirty="0" err="1"/>
              <a:t>ударостійкого</a:t>
            </a:r>
            <a:r>
              <a:rPr lang="ru-RU" sz="1600" dirty="0"/>
              <a:t> пластику; 18 – </a:t>
            </a:r>
            <a:r>
              <a:rPr lang="ru-RU" sz="1600" dirty="0" err="1"/>
              <a:t>направляюча</a:t>
            </a:r>
            <a:r>
              <a:rPr lang="ru-RU" sz="1600" dirty="0"/>
              <a:t> </a:t>
            </a:r>
            <a:r>
              <a:rPr lang="ru-RU" sz="1600" dirty="0" err="1"/>
              <a:t>вісь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зворотною</a:t>
            </a:r>
            <a:r>
              <a:rPr lang="ru-RU" sz="1600" dirty="0"/>
              <a:t> пружиною.</a:t>
            </a:r>
          </a:p>
        </p:txBody>
      </p:sp>
    </p:spTree>
    <p:extLst>
      <p:ext uri="{BB962C8B-B14F-4D97-AF65-F5344CB8AC3E}">
        <p14:creationId xmlns:p14="http://schemas.microsoft.com/office/powerpoint/2010/main" val="879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408</TotalTime>
  <Words>519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Сутність кримінальної вогнепальної зброї, її основні ознаки та класифікація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вогнепальної зброї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Боєприпаси</vt:lpstr>
      <vt:lpstr>Презентация PowerPoint</vt:lpstr>
      <vt:lpstr>Презентация PowerPoint</vt:lpstr>
      <vt:lpstr>Презентация PowerPoint</vt:lpstr>
      <vt:lpstr>Дякую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кримінальної вогнепальної зброї, її основні ознаки та класифікація</dc:title>
  <dc:creator>Юлия Демченко</dc:creator>
  <cp:lastModifiedBy>Юлия Демченко</cp:lastModifiedBy>
  <cp:revision>59</cp:revision>
  <dcterms:created xsi:type="dcterms:W3CDTF">2018-03-24T11:15:54Z</dcterms:created>
  <dcterms:modified xsi:type="dcterms:W3CDTF">2018-04-09T10:50:20Z</dcterms:modified>
</cp:coreProperties>
</file>