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ED25B9D3-B808-4E3E-91FA-4767C6788D22}"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30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F4FE9-65DB-491E-B843-DA62D9F95307}" type="datetimeFigureOut">
              <a:rPr lang="uk-UA" smtClean="0"/>
              <a:t>16.04.2018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D25B9D3-B808-4E3E-91FA-4767C6788D22}" type="slidenum">
              <a:rPr lang="uk-UA" smtClean="0"/>
              <a:t>‹#›</a:t>
            </a:fld>
            <a:endParaRPr lang="uk-UA"/>
          </a:p>
        </p:txBody>
      </p:sp>
    </p:spTree>
    <p:extLst>
      <p:ext uri="{BB962C8B-B14F-4D97-AF65-F5344CB8AC3E}">
        <p14:creationId xmlns:p14="http://schemas.microsoft.com/office/powerpoint/2010/main" val="80682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10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82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spTree>
    <p:extLst>
      <p:ext uri="{BB962C8B-B14F-4D97-AF65-F5344CB8AC3E}">
        <p14:creationId xmlns:p14="http://schemas.microsoft.com/office/powerpoint/2010/main" val="364578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476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88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26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5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spTree>
    <p:extLst>
      <p:ext uri="{BB962C8B-B14F-4D97-AF65-F5344CB8AC3E}">
        <p14:creationId xmlns:p14="http://schemas.microsoft.com/office/powerpoint/2010/main" val="128044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F4FE9-65DB-491E-B843-DA62D9F95307}" type="datetimeFigureOut">
              <a:rPr lang="uk-UA" smtClean="0"/>
              <a:t>16.04.2018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D25B9D3-B808-4E3E-91FA-4767C6788D22}"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69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90F4FE9-65DB-491E-B843-DA62D9F95307}" type="datetimeFigureOut">
              <a:rPr lang="uk-UA" smtClean="0"/>
              <a:t>16.04.2018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D25B9D3-B808-4E3E-91FA-4767C6788D22}" type="slidenum">
              <a:rPr lang="uk-UA" smtClean="0"/>
              <a:t>‹#›</a:t>
            </a:fld>
            <a:endParaRPr lang="uk-UA"/>
          </a:p>
        </p:txBody>
      </p:sp>
    </p:spTree>
    <p:extLst>
      <p:ext uri="{BB962C8B-B14F-4D97-AF65-F5344CB8AC3E}">
        <p14:creationId xmlns:p14="http://schemas.microsoft.com/office/powerpoint/2010/main" val="204080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0F4FE9-65DB-491E-B843-DA62D9F95307}" type="datetimeFigureOut">
              <a:rPr lang="uk-UA" smtClean="0"/>
              <a:t>16.04.2018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D25B9D3-B808-4E3E-91FA-4767C6788D22}"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46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0F4FE9-65DB-491E-B843-DA62D9F95307}" type="datetimeFigureOut">
              <a:rPr lang="uk-UA" smtClean="0"/>
              <a:t>16.04.2018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D25B9D3-B808-4E3E-91FA-4767C6788D22}"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48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F4FE9-65DB-491E-B843-DA62D9F95307}" type="datetimeFigureOut">
              <a:rPr lang="uk-UA" smtClean="0"/>
              <a:t>16.04.2018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D25B9D3-B808-4E3E-91FA-4767C6788D22}" type="slidenum">
              <a:rPr lang="uk-UA" smtClean="0"/>
              <a:t>‹#›</a:t>
            </a:fld>
            <a:endParaRPr lang="uk-UA"/>
          </a:p>
        </p:txBody>
      </p:sp>
    </p:spTree>
    <p:extLst>
      <p:ext uri="{BB962C8B-B14F-4D97-AF65-F5344CB8AC3E}">
        <p14:creationId xmlns:p14="http://schemas.microsoft.com/office/powerpoint/2010/main" val="242473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F4FE9-65DB-491E-B843-DA62D9F95307}" type="datetimeFigureOut">
              <a:rPr lang="uk-UA" smtClean="0"/>
              <a:t>16.04.2018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D25B9D3-B808-4E3E-91FA-4767C6788D22}"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33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F4FE9-65DB-491E-B843-DA62D9F95307}" type="datetimeFigureOut">
              <a:rPr lang="uk-UA" smtClean="0"/>
              <a:t>16.04.2018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D25B9D3-B808-4E3E-91FA-4767C6788D22}" type="slidenum">
              <a:rPr lang="uk-UA" smtClean="0"/>
              <a:t>‹#›</a:t>
            </a:fld>
            <a:endParaRPr lang="uk-UA"/>
          </a:p>
        </p:txBody>
      </p:sp>
    </p:spTree>
    <p:extLst>
      <p:ext uri="{BB962C8B-B14F-4D97-AF65-F5344CB8AC3E}">
        <p14:creationId xmlns:p14="http://schemas.microsoft.com/office/powerpoint/2010/main" val="360401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0F4FE9-65DB-491E-B843-DA62D9F95307}" type="datetimeFigureOut">
              <a:rPr lang="uk-UA" smtClean="0"/>
              <a:t>16.04.2018</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5B9D3-B808-4E3E-91FA-4767C6788D22}" type="slidenum">
              <a:rPr lang="uk-UA" smtClean="0"/>
              <a:t>‹#›</a:t>
            </a:fld>
            <a:endParaRPr lang="uk-UA"/>
          </a:p>
        </p:txBody>
      </p:sp>
    </p:spTree>
    <p:extLst>
      <p:ext uri="{BB962C8B-B14F-4D97-AF65-F5344CB8AC3E}">
        <p14:creationId xmlns:p14="http://schemas.microsoft.com/office/powerpoint/2010/main" val="3381999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746913"/>
            <a:ext cx="6815669" cy="1596790"/>
          </a:xfrm>
        </p:spPr>
        <p:txBody>
          <a:bodyPr/>
          <a:lstStyle/>
          <a:p>
            <a:r>
              <a:rPr lang="ru-RU" sz="3600" dirty="0" err="1" smtClean="0"/>
              <a:t>Поняття</a:t>
            </a:r>
            <a:r>
              <a:rPr lang="ru-RU" sz="3600" smtClean="0"/>
              <a:t>, </a:t>
            </a:r>
            <a:r>
              <a:rPr lang="ru-RU" sz="3600" dirty="0" err="1"/>
              <a:t>загальні</a:t>
            </a:r>
            <a:r>
              <a:rPr lang="ru-RU" sz="3600" dirty="0"/>
              <a:t> </a:t>
            </a:r>
            <a:r>
              <a:rPr lang="ru-RU" sz="3600" dirty="0" err="1"/>
              <a:t>положення</a:t>
            </a:r>
            <a:r>
              <a:rPr lang="ru-RU" sz="3600" dirty="0"/>
              <a:t> та </a:t>
            </a:r>
            <a:r>
              <a:rPr lang="ru-RU" sz="3600" dirty="0" err="1"/>
              <a:t>значення</a:t>
            </a:r>
            <a:r>
              <a:rPr lang="ru-RU" sz="3600" dirty="0"/>
              <a:t> </a:t>
            </a:r>
            <a:r>
              <a:rPr lang="ru-RU" sz="3600" dirty="0" err="1"/>
              <a:t>криміналістичної</a:t>
            </a:r>
            <a:r>
              <a:rPr lang="ru-RU" sz="3600" dirty="0"/>
              <a:t> </a:t>
            </a:r>
            <a:r>
              <a:rPr lang="ru-RU" sz="3600" dirty="0" err="1"/>
              <a:t>балістики</a:t>
            </a:r>
            <a:endParaRPr lang="uk-UA" sz="3600" dirty="0"/>
          </a:p>
        </p:txBody>
      </p:sp>
      <p:sp>
        <p:nvSpPr>
          <p:cNvPr id="3" name="Подзаголовок 2"/>
          <p:cNvSpPr>
            <a:spLocks noGrp="1"/>
          </p:cNvSpPr>
          <p:nvPr>
            <p:ph type="subTitle" idx="1"/>
          </p:nvPr>
        </p:nvSpPr>
        <p:spPr>
          <a:xfrm>
            <a:off x="6428096" y="3657597"/>
            <a:ext cx="3079971" cy="1320802"/>
          </a:xfrm>
        </p:spPr>
        <p:txBody>
          <a:bodyPr/>
          <a:lstStyle/>
          <a:p>
            <a:r>
              <a:rPr lang="uk-UA" dirty="0" smtClean="0"/>
              <a:t>Виконала студентка</a:t>
            </a:r>
            <a:br>
              <a:rPr lang="uk-UA" dirty="0" smtClean="0"/>
            </a:br>
            <a:r>
              <a:rPr lang="uk-UA" dirty="0" smtClean="0"/>
              <a:t>ПР-301 групи</a:t>
            </a:r>
            <a:br>
              <a:rPr lang="uk-UA" dirty="0" smtClean="0"/>
            </a:br>
            <a:r>
              <a:rPr lang="uk-UA" dirty="0" err="1" smtClean="0"/>
              <a:t>Пустовойт</a:t>
            </a:r>
            <a:r>
              <a:rPr lang="uk-UA" dirty="0" smtClean="0"/>
              <a:t> Діана</a:t>
            </a:r>
            <a:endParaRPr lang="uk-UA" dirty="0"/>
          </a:p>
        </p:txBody>
      </p:sp>
    </p:spTree>
    <p:extLst>
      <p:ext uri="{BB962C8B-B14F-4D97-AF65-F5344CB8AC3E}">
        <p14:creationId xmlns:p14="http://schemas.microsoft.com/office/powerpoint/2010/main" val="3973839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2697" y="741780"/>
            <a:ext cx="9601196" cy="1742113"/>
          </a:xfrm>
        </p:spPr>
        <p:txBody>
          <a:bodyPr/>
          <a:lstStyle/>
          <a:p>
            <a:pPr marL="0" indent="0">
              <a:buNone/>
            </a:pPr>
            <a:r>
              <a:rPr lang="uk-UA" dirty="0"/>
              <a:t>Судова балістика тісно взаємопов'язана з іншими розділами криміналістики, і в першу чергу з трасологією, теорією ідентифікації, методи яких широко використовуються для ідентифікаційних досліджень вогнепальної зброї і боєприпасів.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9217" y="2483893"/>
            <a:ext cx="7224216" cy="3725838"/>
          </a:xfrm>
          <a:prstGeom prst="rect">
            <a:avLst/>
          </a:prstGeom>
        </p:spPr>
      </p:pic>
    </p:spTree>
    <p:extLst>
      <p:ext uri="{BB962C8B-B14F-4D97-AF65-F5344CB8AC3E}">
        <p14:creationId xmlns:p14="http://schemas.microsoft.com/office/powerpoint/2010/main" val="3814963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73457"/>
            <a:ext cx="9601196" cy="5254388"/>
          </a:xfrm>
        </p:spPr>
        <p:txBody>
          <a:bodyPr>
            <a:normAutofit/>
          </a:bodyPr>
          <a:lstStyle/>
          <a:p>
            <a:pPr algn="just"/>
            <a:r>
              <a:rPr lang="uk-UA" dirty="0"/>
              <a:t>За допомогою криміналістичних досліджень виясняють сутність події, факт застосування вогнепальної зброї; визначають місце і спосіб вчинення злочину, напрям і дистанцію пострілу; встановлюють причинний зв'язок між діями і наслідками, кількість зроблених пострілів, їх черговість і багато інші факти</a:t>
            </a:r>
            <a:r>
              <a:rPr lang="uk-UA" dirty="0" smtClean="0"/>
              <a:t>.</a:t>
            </a:r>
          </a:p>
          <a:p>
            <a:pPr algn="just"/>
            <a:r>
              <a:rPr lang="uk-UA" dirty="0"/>
              <a:t>Криміналістичні дослідження зброї та боєприпасів сприяють встановленню їх групової приналежності та індивідуального ототожнення. </a:t>
            </a:r>
            <a:r>
              <a:rPr lang="uk-UA" dirty="0" smtClean="0"/>
              <a:t>За кулям </a:t>
            </a:r>
            <a:r>
              <a:rPr lang="uk-UA" dirty="0"/>
              <a:t>і гільзам можна ідентифікувати конкретний екземпляр зброї. Досліджуючи боєприпаси (кулі, дріб, пижі і т. д.), визначають загальний джерело їх походження</a:t>
            </a:r>
            <a:r>
              <a:rPr lang="uk-UA" dirty="0" smtClean="0"/>
              <a:t>.</a:t>
            </a:r>
            <a:endParaRPr lang="uk-UA" dirty="0"/>
          </a:p>
          <a:p>
            <a:pPr algn="just"/>
            <a:r>
              <a:rPr lang="uk-UA" dirty="0"/>
              <a:t>Таким чином, основне значення судової балістики полягає в тому, що розроблені нею методи і засоби дозволяють слідами пострілу встановити обставини розслідуваної події.</a:t>
            </a:r>
          </a:p>
        </p:txBody>
      </p:sp>
    </p:spTree>
    <p:extLst>
      <p:ext uri="{BB962C8B-B14F-4D97-AF65-F5344CB8AC3E}">
        <p14:creationId xmlns:p14="http://schemas.microsoft.com/office/powerpoint/2010/main" val="2228043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4458" y="837314"/>
            <a:ext cx="9601196" cy="2465444"/>
          </a:xfrm>
        </p:spPr>
        <p:txBody>
          <a:bodyPr/>
          <a:lstStyle/>
          <a:p>
            <a:pPr marL="0" indent="0" algn="just">
              <a:buNone/>
            </a:pPr>
            <a:r>
              <a:rPr lang="uk-UA" dirty="0"/>
              <a:t>Спираючись на викладене вище, можна сформулювати наступне визначення: судова балістика - це галузь криміналістичної техніки, яка вивчає вогнепальну зброю, боєприпаси, закономірності механізму пострілу і виникнення слідів на кулях, гільзах та перешкодах, розробляє прийоми, методи і засоби виявлення, збирання і дослідження даних об'єктів для встановлення обставин розслідуваної події.</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17" y="3302757"/>
            <a:ext cx="9431837" cy="2565779"/>
          </a:xfrm>
          <a:prstGeom prst="rect">
            <a:avLst/>
          </a:prstGeom>
        </p:spPr>
      </p:pic>
    </p:spTree>
    <p:extLst>
      <p:ext uri="{BB962C8B-B14F-4D97-AF65-F5344CB8AC3E}">
        <p14:creationId xmlns:p14="http://schemas.microsoft.com/office/powerpoint/2010/main" val="297509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69808"/>
          </a:xfrm>
          <a:prstGeom prst="rect">
            <a:avLst/>
          </a:prstGeom>
        </p:spPr>
      </p:pic>
    </p:spTree>
    <p:extLst>
      <p:ext uri="{BB962C8B-B14F-4D97-AF65-F5344CB8AC3E}">
        <p14:creationId xmlns:p14="http://schemas.microsoft.com/office/powerpoint/2010/main" val="393985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3515" y="709683"/>
            <a:ext cx="9601196" cy="1801505"/>
          </a:xfrm>
        </p:spPr>
        <p:txBody>
          <a:bodyPr/>
          <a:lstStyle/>
          <a:p>
            <a:pPr algn="ctr"/>
            <a:r>
              <a:rPr lang="uk-UA" dirty="0"/>
              <a:t>Застосування вогнепальної зброї завжди супроводжується утворенням в зброї, боєприпасах, а також на перешкодах специфічних слідів, які у криміналістиці називають </a:t>
            </a:r>
            <a:r>
              <a:rPr lang="uk-UA" b="1" i="1" dirty="0"/>
              <a:t>слідами пострілу.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469" y="2715904"/>
            <a:ext cx="9894627" cy="3302759"/>
          </a:xfrm>
          <a:prstGeom prst="rect">
            <a:avLst/>
          </a:prstGeom>
        </p:spPr>
      </p:pic>
    </p:spTree>
    <p:extLst>
      <p:ext uri="{BB962C8B-B14F-4D97-AF65-F5344CB8AC3E}">
        <p14:creationId xmlns:p14="http://schemas.microsoft.com/office/powerpoint/2010/main" val="80284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6786" y="1233097"/>
            <a:ext cx="4695966" cy="4758269"/>
          </a:xfrm>
        </p:spPr>
        <p:txBody>
          <a:bodyPr>
            <a:normAutofit/>
          </a:bodyPr>
          <a:lstStyle/>
          <a:p>
            <a:pPr marL="0" indent="0" algn="ctr">
              <a:buNone/>
            </a:pPr>
            <a:r>
              <a:rPr lang="uk-UA" dirty="0"/>
              <a:t>Розробкою засобів і методів виявлення цих слідів і займається галузь криміналістичної техніки, яка умовно називається судова балістика. Ця назва вперше в криміналістичній літературі вжив професор В. Ф. </a:t>
            </a:r>
            <a:r>
              <a:rPr lang="uk-UA" dirty="0" err="1"/>
              <a:t>Черваков</a:t>
            </a:r>
            <a:r>
              <a:rPr lang="uk-UA" dirty="0"/>
              <a:t> в 1937 р. З тих пір термін </a:t>
            </a:r>
            <a:r>
              <a:rPr lang="uk-UA" dirty="0" smtClean="0"/>
              <a:t>«балістика» </a:t>
            </a:r>
            <a:r>
              <a:rPr lang="uk-UA" dirty="0"/>
              <a:t>міцно утвердився в науковій літературі і судово-слідчій практиці.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751" y="2496331"/>
            <a:ext cx="5459105" cy="3627272"/>
          </a:xfrm>
          <a:prstGeom prst="rect">
            <a:avLst/>
          </a:prstGeom>
        </p:spPr>
      </p:pic>
    </p:spTree>
    <p:extLst>
      <p:ext uri="{BB962C8B-B14F-4D97-AF65-F5344CB8AC3E}">
        <p14:creationId xmlns:p14="http://schemas.microsoft.com/office/powerpoint/2010/main" val="303489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2697" y="878258"/>
            <a:ext cx="9601196" cy="2028715"/>
          </a:xfrm>
        </p:spPr>
        <p:txBody>
          <a:bodyPr/>
          <a:lstStyle/>
          <a:p>
            <a:pPr algn="just"/>
            <a:r>
              <a:rPr lang="uk-UA" dirty="0"/>
              <a:t>Криміналістична (судова) балістика становить систему наукових положень і відповідних їм техніко-криміналістичних засобів, методів і прийомів, використовуваних для збирання й дослідження вогнепальної зброї та слідів її застосування з метою розкриття, розслідування, попередження злочинів, установлення істини у справі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697" y="3167582"/>
            <a:ext cx="9601196" cy="2728251"/>
          </a:xfrm>
          <a:prstGeom prst="rect">
            <a:avLst/>
          </a:prstGeom>
        </p:spPr>
      </p:pic>
    </p:spTree>
    <p:extLst>
      <p:ext uri="{BB962C8B-B14F-4D97-AF65-F5344CB8AC3E}">
        <p14:creationId xmlns:p14="http://schemas.microsoft.com/office/powerpoint/2010/main" val="182721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14401"/>
            <a:ext cx="9601196" cy="2729552"/>
          </a:xfrm>
        </p:spPr>
        <p:txBody>
          <a:bodyPr>
            <a:noAutofit/>
          </a:bodyPr>
          <a:lstStyle/>
          <a:p>
            <a:pPr algn="just"/>
            <a:r>
              <a:rPr lang="uk-UA" dirty="0"/>
              <a:t>Предметом криміналістичної балістики є пізнання особливостей та ознак об'єктів, визначення закономірностей механізму утворення слідів зброї з метою встановлення роду, виду та системи вогнепальної зброї, її справності та придатності до стрільби, ідентифікація конкретного примірника застосованої зброї за стріляними гільзами та кулями, виявленими на місці події, встановлення виду боєприпасів та їх складників, напрямку й дистанції пострілу </a:t>
            </a:r>
            <a:r>
              <a:rPr lang="uk-UA" dirty="0" smtClean="0"/>
              <a:t>тощо.</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3534770"/>
            <a:ext cx="4573136" cy="261297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628" y="3534769"/>
            <a:ext cx="4464808" cy="2469391"/>
          </a:xfrm>
          <a:prstGeom prst="rect">
            <a:avLst/>
          </a:prstGeom>
        </p:spPr>
      </p:pic>
    </p:spTree>
    <p:extLst>
      <p:ext uri="{BB962C8B-B14F-4D97-AF65-F5344CB8AC3E}">
        <p14:creationId xmlns:p14="http://schemas.microsoft.com/office/powerpoint/2010/main" val="164612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9049" y="932847"/>
            <a:ext cx="9601196" cy="4853803"/>
          </a:xfrm>
        </p:spPr>
        <p:txBody>
          <a:bodyPr/>
          <a:lstStyle/>
          <a:p>
            <a:pPr marL="0" indent="0" algn="just">
              <a:buNone/>
            </a:pPr>
            <a:r>
              <a:rPr lang="uk-UA" sz="2800" dirty="0"/>
              <a:t>Завдання криміналістичного </a:t>
            </a:r>
            <a:r>
              <a:rPr lang="uk-UA" sz="2800" dirty="0" err="1"/>
              <a:t>зброєзнавства</a:t>
            </a:r>
            <a:r>
              <a:rPr lang="uk-UA" sz="2800" dirty="0"/>
              <a:t> є похідними від завдань криміналістики і розділу криміналістичної техніки. Загальне (головне) завдання полягає в сприянні правоохоронним органам у їх діяльності з розкриття, розслідування й попередження злочинів, встановленні істини у кримінальних справах розробленими цією галуззю сучасними техніко-криміналістичними засобами, прийомами, методами збирання і дослідження об'єктів криміналістичного </a:t>
            </a:r>
            <a:r>
              <a:rPr lang="uk-UA" sz="2800" dirty="0" err="1"/>
              <a:t>зброєзнавства</a:t>
            </a:r>
            <a:r>
              <a:rPr lang="uk-UA" sz="2800" dirty="0"/>
              <a:t>, прийомами, методами використання отриманої інформації</a:t>
            </a:r>
            <a:r>
              <a:rPr lang="uk-UA" dirty="0"/>
              <a:t>. </a:t>
            </a:r>
          </a:p>
        </p:txBody>
      </p:sp>
    </p:spTree>
    <p:extLst>
      <p:ext uri="{BB962C8B-B14F-4D97-AF65-F5344CB8AC3E}">
        <p14:creationId xmlns:p14="http://schemas.microsoft.com/office/powerpoint/2010/main" val="1345698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6094" y="769076"/>
            <a:ext cx="4955274" cy="5122223"/>
          </a:xfrm>
        </p:spPr>
        <p:txBody>
          <a:bodyPr>
            <a:normAutofit lnSpcReduction="10000"/>
          </a:bodyPr>
          <a:lstStyle/>
          <a:p>
            <a:pPr marL="0" indent="0" algn="ctr">
              <a:buNone/>
            </a:pPr>
            <a:r>
              <a:rPr lang="uk-UA" dirty="0"/>
              <a:t>Спеціальні завдання: </a:t>
            </a:r>
            <a:r>
              <a:rPr lang="uk-UA" dirty="0" smtClean="0"/>
              <a:t/>
            </a:r>
            <a:br>
              <a:rPr lang="uk-UA" dirty="0" smtClean="0"/>
            </a:br>
            <a:r>
              <a:rPr lang="uk-UA" dirty="0" smtClean="0"/>
              <a:t> 1</a:t>
            </a:r>
            <a:r>
              <a:rPr lang="uk-UA" dirty="0"/>
              <a:t>) подальше теоретичне вивчення закономірностей механізму вчинення злочинів із застосуванням зброї, вибухових пристроїв, виникнення інформації про це, закономірностей робіт із об'єктами криміналістичного </a:t>
            </a:r>
            <a:r>
              <a:rPr lang="uk-UA" dirty="0" err="1"/>
              <a:t>зброєзнавства</a:t>
            </a:r>
            <a:r>
              <a:rPr lang="uk-UA" dirty="0"/>
              <a:t>; </a:t>
            </a:r>
            <a:r>
              <a:rPr lang="uk-UA" dirty="0" smtClean="0"/>
              <a:t/>
            </a:r>
            <a:br>
              <a:rPr lang="uk-UA" dirty="0" smtClean="0"/>
            </a:br>
            <a:r>
              <a:rPr lang="uk-UA" dirty="0" smtClean="0"/>
              <a:t>2</a:t>
            </a:r>
            <a:r>
              <a:rPr lang="uk-UA" dirty="0"/>
              <a:t>) удосконалення наявних і розроблення нових техніко-криміналістичних засобів, прийомів, методів збирання, дослідження цих об'єктів і використання отриманих результатів для встановлення істини у справі.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221" y="2620370"/>
            <a:ext cx="4653885" cy="3270929"/>
          </a:xfrm>
          <a:prstGeom prst="rect">
            <a:avLst/>
          </a:prstGeom>
        </p:spPr>
      </p:pic>
    </p:spTree>
    <p:extLst>
      <p:ext uri="{BB962C8B-B14F-4D97-AF65-F5344CB8AC3E}">
        <p14:creationId xmlns:p14="http://schemas.microsoft.com/office/powerpoint/2010/main" val="656337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79" y="832513"/>
            <a:ext cx="10658902" cy="5322627"/>
          </a:xfrm>
          <a:prstGeom prst="rect">
            <a:avLst/>
          </a:prstGeom>
        </p:spPr>
      </p:pic>
    </p:spTree>
    <p:extLst>
      <p:ext uri="{BB962C8B-B14F-4D97-AF65-F5344CB8AC3E}">
        <p14:creationId xmlns:p14="http://schemas.microsoft.com/office/powerpoint/2010/main" val="139889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03" y="1105469"/>
            <a:ext cx="10370873" cy="4722125"/>
          </a:xfrm>
          <a:prstGeom prst="rect">
            <a:avLst/>
          </a:prstGeom>
        </p:spPr>
      </p:pic>
    </p:spTree>
    <p:extLst>
      <p:ext uri="{BB962C8B-B14F-4D97-AF65-F5344CB8AC3E}">
        <p14:creationId xmlns:p14="http://schemas.microsoft.com/office/powerpoint/2010/main" val="3154403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TotalTime>
  <Words>459</Words>
  <Application>Microsoft Office PowerPoint</Application>
  <PresentationFormat>Широкоэкранный</PresentationFormat>
  <Paragraphs>13</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Garamond</vt:lpstr>
      <vt:lpstr>Натуральные материалы</vt:lpstr>
      <vt:lpstr>Поняття, загальні положення та значення криміналістичної балістики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загальні положення та значення криміналістичної балістики</dc:title>
  <dc:creator>Пользователь Windows</dc:creator>
  <cp:lastModifiedBy>Пользователь Windows</cp:lastModifiedBy>
  <cp:revision>6</cp:revision>
  <dcterms:created xsi:type="dcterms:W3CDTF">2018-04-16T18:10:03Z</dcterms:created>
  <dcterms:modified xsi:type="dcterms:W3CDTF">2018-04-16T19:16:58Z</dcterms:modified>
</cp:coreProperties>
</file>