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E0399-A691-4C14-A2E0-D791379BE20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5C8BD-C183-4C29-BA34-E2723DE4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6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5C8BD-C183-4C29-BA34-E2723DE4DF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6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3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5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06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7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2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3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5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2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7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0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4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11199-6204-49F7-AAAB-1C75EAA3CFD0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442836-F6CF-4482-86C9-F08859AA4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8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1775" y="2571774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uk-U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ознаки вибухових пристроїв і речовин, їхні різновиди та класифікація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381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МІНОМЕТНІ МІНИ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485778"/>
            <a:ext cx="6191250" cy="37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7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КАСЕТНІ БОЄПРИПАСИ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15" y="2016733"/>
            <a:ext cx="6175169" cy="41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5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АВІАЦІЙНІ БОМБИ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5" y="2285999"/>
            <a:ext cx="6074229" cy="39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6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603" y="648624"/>
            <a:ext cx="54666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За способом </a:t>
            </a:r>
            <a:r>
              <a:rPr lang="ru-RU" sz="1600" dirty="0" err="1">
                <a:solidFill>
                  <a:srgbClr val="C00000"/>
                </a:solidFill>
              </a:rPr>
              <a:t>виготовлення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вибухові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пристрої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поділяють</a:t>
            </a:r>
            <a:r>
              <a:rPr lang="ru-RU" sz="1600" dirty="0">
                <a:solidFill>
                  <a:srgbClr val="C00000"/>
                </a:solidFill>
              </a:rPr>
              <a:t> на: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а</a:t>
            </a:r>
            <a:r>
              <a:rPr lang="ru-RU" sz="1600" dirty="0">
                <a:solidFill>
                  <a:srgbClr val="0070C0"/>
                </a:solidFill>
              </a:rPr>
              <a:t>) </a:t>
            </a:r>
            <a:r>
              <a:rPr lang="ru-RU" sz="1600" dirty="0" err="1">
                <a:solidFill>
                  <a:srgbClr val="0070C0"/>
                </a:solidFill>
              </a:rPr>
              <a:t>промислові</a:t>
            </a:r>
            <a:r>
              <a:rPr lang="ru-RU" sz="1600" dirty="0">
                <a:solidFill>
                  <a:srgbClr val="0070C0"/>
                </a:solidFill>
              </a:rPr>
              <a:t> (</a:t>
            </a:r>
            <a:r>
              <a:rPr lang="ru-RU" sz="1600" dirty="0" err="1">
                <a:solidFill>
                  <a:srgbClr val="0070C0"/>
                </a:solidFill>
              </a:rPr>
              <a:t>заводські</a:t>
            </a:r>
            <a:r>
              <a:rPr lang="ru-RU" sz="1600" dirty="0" smtClean="0">
                <a:solidFill>
                  <a:srgbClr val="0070C0"/>
                </a:solidFill>
              </a:rPr>
              <a:t>);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б) </a:t>
            </a:r>
            <a:r>
              <a:rPr lang="ru-RU" sz="1600" dirty="0" err="1" smtClean="0">
                <a:solidFill>
                  <a:srgbClr val="0070C0"/>
                </a:solidFill>
              </a:rPr>
              <a:t>саморобні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в) </a:t>
            </a:r>
            <a:r>
              <a:rPr lang="ru-RU" sz="1600" dirty="0" err="1" smtClean="0">
                <a:solidFill>
                  <a:srgbClr val="0070C0"/>
                </a:solidFill>
              </a:rPr>
              <a:t>перероблені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За </a:t>
            </a:r>
            <a:r>
              <a:rPr lang="ru-RU" sz="1600" dirty="0" err="1">
                <a:solidFill>
                  <a:srgbClr val="C00000"/>
                </a:solidFill>
              </a:rPr>
              <a:t>призначенням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вибухові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пристрої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поділяють</a:t>
            </a:r>
            <a:r>
              <a:rPr lang="ru-RU" sz="1600" dirty="0">
                <a:solidFill>
                  <a:srgbClr val="C00000"/>
                </a:solidFill>
              </a:rPr>
              <a:t> на </a:t>
            </a:r>
            <a:r>
              <a:rPr lang="ru-RU" sz="1600" dirty="0" err="1">
                <a:solidFill>
                  <a:srgbClr val="0070C0"/>
                </a:solidFill>
              </a:rPr>
              <a:t>промислові</a:t>
            </a:r>
            <a:r>
              <a:rPr lang="ru-RU" sz="1600" dirty="0">
                <a:solidFill>
                  <a:srgbClr val="0070C0"/>
                </a:solidFill>
              </a:rPr>
              <a:t> та </a:t>
            </a:r>
            <a:r>
              <a:rPr lang="ru-RU" sz="1600" dirty="0" err="1">
                <a:solidFill>
                  <a:srgbClr val="0070C0"/>
                </a:solidFill>
              </a:rPr>
              <a:t>військові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За </a:t>
            </a:r>
            <a:r>
              <a:rPr lang="ru-RU" sz="1600" dirty="0" err="1">
                <a:solidFill>
                  <a:srgbClr val="C00000"/>
                </a:solidFill>
              </a:rPr>
              <a:t>наявністю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елементів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ураження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вибухові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пристрої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поділяються</a:t>
            </a:r>
            <a:r>
              <a:rPr lang="ru-RU" sz="1600" dirty="0">
                <a:solidFill>
                  <a:srgbClr val="C00000"/>
                </a:solidFill>
              </a:rPr>
              <a:t> на </a:t>
            </a:r>
            <a:r>
              <a:rPr lang="ru-RU" sz="1600" dirty="0" err="1">
                <a:solidFill>
                  <a:srgbClr val="C00000"/>
                </a:solidFill>
              </a:rPr>
              <a:t>споряджені</a:t>
            </a:r>
            <a:r>
              <a:rPr lang="ru-RU" sz="1600" dirty="0">
                <a:solidFill>
                  <a:srgbClr val="C00000"/>
                </a:solidFill>
              </a:rPr>
              <a:t>: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а</a:t>
            </a:r>
            <a:r>
              <a:rPr lang="ru-RU" sz="1600" dirty="0">
                <a:solidFill>
                  <a:srgbClr val="0070C0"/>
                </a:solidFill>
              </a:rPr>
              <a:t>) </a:t>
            </a:r>
            <a:r>
              <a:rPr lang="ru-RU" sz="1600" dirty="0" err="1">
                <a:solidFill>
                  <a:srgbClr val="0070C0"/>
                </a:solidFill>
              </a:rPr>
              <a:t>вражаючими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елементами</a:t>
            </a:r>
            <a:r>
              <a:rPr lang="ru-RU" sz="1600" dirty="0">
                <a:solidFill>
                  <a:srgbClr val="0070C0"/>
                </a:solidFill>
              </a:rPr>
              <a:t> у </a:t>
            </a:r>
            <a:r>
              <a:rPr lang="ru-RU" sz="1600" dirty="0" err="1">
                <a:solidFill>
                  <a:srgbClr val="0070C0"/>
                </a:solidFill>
              </a:rPr>
              <a:t>вигляді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шрапнелі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картечі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дробу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кульок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від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підшипників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гвинтів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гайок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рублених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шматків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металевого</a:t>
            </a:r>
            <a:r>
              <a:rPr lang="ru-RU" sz="1600" dirty="0">
                <a:solidFill>
                  <a:srgbClr val="0070C0"/>
                </a:solidFill>
              </a:rPr>
              <a:t> дроту </a:t>
            </a:r>
            <a:r>
              <a:rPr lang="ru-RU" sz="1600" dirty="0" err="1">
                <a:solidFill>
                  <a:srgbClr val="0070C0"/>
                </a:solidFill>
              </a:rPr>
              <a:t>тощо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що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розміщуються</a:t>
            </a:r>
            <a:r>
              <a:rPr lang="ru-RU" sz="1600" dirty="0">
                <a:solidFill>
                  <a:srgbClr val="0070C0"/>
                </a:solidFill>
              </a:rPr>
              <a:t> на </a:t>
            </a:r>
            <a:r>
              <a:rPr lang="ru-RU" sz="1600" dirty="0" err="1">
                <a:solidFill>
                  <a:srgbClr val="0070C0"/>
                </a:solidFill>
              </a:rPr>
              <a:t>поверхні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вибухової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речовини</a:t>
            </a:r>
            <a:r>
              <a:rPr lang="ru-RU" sz="1600" dirty="0">
                <a:solidFill>
                  <a:srgbClr val="0070C0"/>
                </a:solidFill>
              </a:rPr>
              <a:t>, в </a:t>
            </a:r>
            <a:r>
              <a:rPr lang="ru-RU" sz="1600" dirty="0" err="1">
                <a:solidFill>
                  <a:srgbClr val="0070C0"/>
                </a:solidFill>
              </a:rPr>
              <a:t>її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масі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або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окремо</a:t>
            </a:r>
            <a:r>
              <a:rPr lang="ru-RU" sz="1600" dirty="0">
                <a:solidFill>
                  <a:srgbClr val="0070C0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б</a:t>
            </a:r>
            <a:r>
              <a:rPr lang="ru-RU" sz="1600" dirty="0">
                <a:solidFill>
                  <a:srgbClr val="00B050"/>
                </a:solidFill>
              </a:rPr>
              <a:t>) осколками </a:t>
            </a:r>
            <a:r>
              <a:rPr lang="ru-RU" sz="1600" dirty="0" err="1">
                <a:solidFill>
                  <a:srgbClr val="00B050"/>
                </a:solidFill>
              </a:rPr>
              <a:t>запланованого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подрібнення</a:t>
            </a:r>
            <a:r>
              <a:rPr lang="ru-RU" sz="1600" dirty="0">
                <a:solidFill>
                  <a:srgbClr val="00B050"/>
                </a:solidFill>
              </a:rPr>
              <a:t>, </a:t>
            </a:r>
            <a:r>
              <a:rPr lang="ru-RU" sz="1600" dirty="0" err="1">
                <a:solidFill>
                  <a:srgbClr val="00B050"/>
                </a:solidFill>
              </a:rPr>
              <a:t>що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утворюються</a:t>
            </a:r>
            <a:r>
              <a:rPr lang="ru-RU" sz="1600" dirty="0">
                <a:solidFill>
                  <a:srgbClr val="00B050"/>
                </a:solidFill>
              </a:rPr>
              <a:t> за </a:t>
            </a:r>
            <a:r>
              <a:rPr lang="ru-RU" sz="1600" dirty="0" err="1">
                <a:solidFill>
                  <a:srgbClr val="00B050"/>
                </a:solidFill>
              </a:rPr>
              <a:t>рахунок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механічного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ослаблення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оболонки</a:t>
            </a:r>
            <a:r>
              <a:rPr lang="ru-RU" sz="1600" dirty="0">
                <a:solidFill>
                  <a:srgbClr val="00B050"/>
                </a:solidFill>
              </a:rPr>
              <a:t> корпусу шляхом </a:t>
            </a:r>
            <a:r>
              <a:rPr lang="ru-RU" sz="1600" dirty="0" err="1">
                <a:solidFill>
                  <a:srgbClr val="00B050"/>
                </a:solidFill>
              </a:rPr>
              <a:t>нанесення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рифлень</a:t>
            </a:r>
            <a:r>
              <a:rPr lang="ru-RU" sz="1600" dirty="0">
                <a:solidFill>
                  <a:srgbClr val="00B050"/>
                </a:solidFill>
              </a:rPr>
              <a:t> (</a:t>
            </a:r>
            <a:r>
              <a:rPr lang="ru-RU" sz="1600" dirty="0" err="1">
                <a:solidFill>
                  <a:srgbClr val="00B050"/>
                </a:solidFill>
              </a:rPr>
              <a:t>поглиблень</a:t>
            </a:r>
            <a:r>
              <a:rPr lang="ru-RU" sz="1600" dirty="0">
                <a:solidFill>
                  <a:srgbClr val="00B050"/>
                </a:solidFill>
              </a:rPr>
              <a:t>) на </a:t>
            </a:r>
            <a:r>
              <a:rPr lang="ru-RU" sz="1600" dirty="0" err="1">
                <a:solidFill>
                  <a:srgbClr val="00B050"/>
                </a:solidFill>
              </a:rPr>
              <a:t>її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зовнішній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поверхні</a:t>
            </a:r>
            <a:r>
              <a:rPr lang="ru-RU" sz="1600" dirty="0">
                <a:solidFill>
                  <a:srgbClr val="00B050"/>
                </a:solidFill>
              </a:rPr>
              <a:t> (</a:t>
            </a:r>
            <a:r>
              <a:rPr lang="ru-RU" sz="1600" dirty="0" err="1">
                <a:solidFill>
                  <a:srgbClr val="00B050"/>
                </a:solidFill>
              </a:rPr>
              <a:t>наприклад</a:t>
            </a:r>
            <a:r>
              <a:rPr lang="ru-RU" sz="1600" dirty="0">
                <a:solidFill>
                  <a:srgbClr val="00B050"/>
                </a:solidFill>
              </a:rPr>
              <a:t>, </a:t>
            </a:r>
            <a:r>
              <a:rPr lang="ru-RU" sz="1600" dirty="0" err="1">
                <a:solidFill>
                  <a:srgbClr val="00B050"/>
                </a:solidFill>
              </a:rPr>
              <a:t>корпуси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ручних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оборонних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осколочних</a:t>
            </a:r>
            <a:r>
              <a:rPr lang="ru-RU" sz="1600" dirty="0">
                <a:solidFill>
                  <a:srgbClr val="00B050"/>
                </a:solidFill>
              </a:rPr>
              <a:t> гранат РГО </a:t>
            </a:r>
            <a:r>
              <a:rPr lang="ru-RU" sz="1600" dirty="0" err="1">
                <a:solidFill>
                  <a:srgbClr val="00B050"/>
                </a:solidFill>
              </a:rPr>
              <a:t>чи</a:t>
            </a:r>
            <a:r>
              <a:rPr lang="ru-RU" sz="1600" dirty="0">
                <a:solidFill>
                  <a:srgbClr val="00B050"/>
                </a:solidFill>
              </a:rPr>
              <a:t> Ф-1);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в</a:t>
            </a:r>
            <a:r>
              <a:rPr lang="ru-RU" sz="1600" dirty="0">
                <a:solidFill>
                  <a:srgbClr val="0070C0"/>
                </a:solidFill>
              </a:rPr>
              <a:t>) осколками </a:t>
            </a:r>
            <a:r>
              <a:rPr lang="ru-RU" sz="1600" dirty="0" err="1">
                <a:solidFill>
                  <a:srgbClr val="0070C0"/>
                </a:solidFill>
              </a:rPr>
              <a:t>звичайного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подрібнення</a:t>
            </a:r>
            <a:r>
              <a:rPr lang="ru-RU" sz="1600" dirty="0">
                <a:solidFill>
                  <a:srgbClr val="0070C0"/>
                </a:solidFill>
              </a:rPr>
              <a:t>, коли </a:t>
            </a:r>
            <a:r>
              <a:rPr lang="ru-RU" sz="1600" dirty="0" err="1">
                <a:solidFill>
                  <a:srgbClr val="0070C0"/>
                </a:solidFill>
              </a:rPr>
              <a:t>руйнація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оболонки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зумовлена</a:t>
            </a:r>
            <a:r>
              <a:rPr lang="ru-RU" sz="1600" dirty="0">
                <a:solidFill>
                  <a:srgbClr val="0070C0"/>
                </a:solidFill>
              </a:rPr>
              <a:t> конструктивно </a:t>
            </a:r>
            <a:r>
              <a:rPr lang="ru-RU" sz="1600" dirty="0" err="1">
                <a:solidFill>
                  <a:srgbClr val="0070C0"/>
                </a:solidFill>
              </a:rPr>
              <a:t>особливостями</a:t>
            </a:r>
            <a:r>
              <a:rPr lang="ru-RU" sz="1600" dirty="0">
                <a:solidFill>
                  <a:srgbClr val="0070C0"/>
                </a:solidFill>
              </a:rPr>
              <a:t> пристрою і величиною заряду (</a:t>
            </a:r>
            <a:r>
              <a:rPr lang="ru-RU" sz="1600" dirty="0" err="1">
                <a:solidFill>
                  <a:srgbClr val="0070C0"/>
                </a:solidFill>
              </a:rPr>
              <a:t>оболонка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руйнується</a:t>
            </a:r>
            <a:r>
              <a:rPr lang="ru-RU" sz="1600" dirty="0">
                <a:solidFill>
                  <a:srgbClr val="0070C0"/>
                </a:solidFill>
              </a:rPr>
              <a:t> в </a:t>
            </a:r>
            <a:r>
              <a:rPr lang="ru-RU" sz="1600" dirty="0" err="1">
                <a:solidFill>
                  <a:srgbClr val="0070C0"/>
                </a:solidFill>
              </a:rPr>
              <a:t>місцях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найбільшої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концентрації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напруги</a:t>
            </a:r>
            <a:r>
              <a:rPr lang="ru-RU" sz="1600" dirty="0" smtClean="0">
                <a:solidFill>
                  <a:srgbClr val="0070C0"/>
                </a:solidFill>
              </a:rPr>
              <a:t>).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1210" y="648624"/>
            <a:ext cx="53359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За видом (способом) </a:t>
            </a:r>
            <a:r>
              <a:rPr lang="ru-RU" sz="1600" dirty="0" err="1">
                <a:solidFill>
                  <a:srgbClr val="C00000"/>
                </a:solidFill>
              </a:rPr>
              <a:t>вражаючої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дії</a:t>
            </a:r>
            <a:r>
              <a:rPr lang="ru-RU" sz="1600" dirty="0">
                <a:solidFill>
                  <a:srgbClr val="C00000"/>
                </a:solidFill>
              </a:rPr>
              <a:t> на </a:t>
            </a:r>
            <a:r>
              <a:rPr lang="ru-RU" sz="1600" dirty="0" err="1">
                <a:solidFill>
                  <a:srgbClr val="C00000"/>
                </a:solidFill>
              </a:rPr>
              <a:t>оточуючі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об'єкти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всі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вибухові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пристрої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поділяють</a:t>
            </a:r>
            <a:r>
              <a:rPr lang="ru-RU" sz="1600" dirty="0">
                <a:solidFill>
                  <a:srgbClr val="C00000"/>
                </a:solidFill>
              </a:rPr>
              <a:t> на</a:t>
            </a:r>
            <a:r>
              <a:rPr lang="ru-RU" sz="1600" dirty="0"/>
              <a:t>: а) </a:t>
            </a:r>
            <a:r>
              <a:rPr lang="ru-RU" sz="1600" dirty="0" err="1"/>
              <a:t>осколочні</a:t>
            </a:r>
            <a:r>
              <a:rPr lang="ru-RU" sz="1600" dirty="0"/>
              <a:t>, б) </a:t>
            </a:r>
            <a:r>
              <a:rPr lang="ru-RU" sz="1600" dirty="0" err="1"/>
              <a:t>фугасні</a:t>
            </a:r>
            <a:r>
              <a:rPr lang="ru-RU" sz="1600" dirty="0"/>
              <a:t>, в) осколочно- </a:t>
            </a:r>
            <a:r>
              <a:rPr lang="ru-RU" sz="1600" dirty="0" err="1"/>
              <a:t>фугасні</a:t>
            </a:r>
            <a:r>
              <a:rPr lang="ru-RU" sz="1600" dirty="0"/>
              <a:t>, г) </a:t>
            </a:r>
            <a:r>
              <a:rPr lang="ru-RU" sz="1600" dirty="0" err="1"/>
              <a:t>термічні</a:t>
            </a:r>
            <a:r>
              <a:rPr lang="ru-RU" sz="1600" dirty="0"/>
              <a:t>', ґ) </a:t>
            </a:r>
            <a:r>
              <a:rPr lang="ru-RU" sz="1600" dirty="0" err="1"/>
              <a:t>кумулятивні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>
                <a:solidFill>
                  <a:srgbClr val="C00000"/>
                </a:solidFill>
              </a:rPr>
              <a:t>За способом </a:t>
            </a:r>
            <a:r>
              <a:rPr lang="ru-RU" sz="1600" dirty="0" err="1">
                <a:solidFill>
                  <a:srgbClr val="C00000"/>
                </a:solidFill>
              </a:rPr>
              <a:t>керування</a:t>
            </a:r>
            <a:r>
              <a:rPr lang="ru-RU" sz="1600" dirty="0">
                <a:solidFill>
                  <a:srgbClr val="C00000"/>
                </a:solidFill>
              </a:rPr>
              <a:t> на</a:t>
            </a:r>
            <a:r>
              <a:rPr lang="ru-RU" sz="1600" dirty="0"/>
              <a:t>: </a:t>
            </a:r>
            <a:r>
              <a:rPr lang="ru-RU" sz="1600" dirty="0">
                <a:solidFill>
                  <a:srgbClr val="0070C0"/>
                </a:solidFill>
              </a:rPr>
              <a:t>а) </a:t>
            </a:r>
            <a:r>
              <a:rPr lang="ru-RU" sz="1600" dirty="0" err="1">
                <a:solidFill>
                  <a:srgbClr val="0070C0"/>
                </a:solidFill>
              </a:rPr>
              <a:t>керовані</a:t>
            </a:r>
            <a:r>
              <a:rPr lang="ru-RU" sz="1600" dirty="0">
                <a:solidFill>
                  <a:srgbClr val="0070C0"/>
                </a:solidFill>
              </a:rPr>
              <a:t>, коли </a:t>
            </a:r>
            <a:r>
              <a:rPr lang="ru-RU" sz="1600" dirty="0" err="1">
                <a:solidFill>
                  <a:srgbClr val="0070C0"/>
                </a:solidFill>
              </a:rPr>
              <a:t>вибух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здійснюється</a:t>
            </a:r>
            <a:r>
              <a:rPr lang="ru-RU" sz="1600" dirty="0">
                <a:solidFill>
                  <a:srgbClr val="0070C0"/>
                </a:solidFill>
              </a:rPr>
              <a:t> за командною, </a:t>
            </a:r>
            <a:r>
              <a:rPr lang="ru-RU" sz="1600" dirty="0" err="1">
                <a:solidFill>
                  <a:srgbClr val="0070C0"/>
                </a:solidFill>
              </a:rPr>
              <a:t>шо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передається</a:t>
            </a:r>
            <a:r>
              <a:rPr lang="ru-RU" sz="1600" dirty="0">
                <a:solidFill>
                  <a:srgbClr val="0070C0"/>
                </a:solidFill>
              </a:rPr>
              <a:t> за </a:t>
            </a:r>
            <a:r>
              <a:rPr lang="ru-RU" sz="1600" dirty="0" err="1">
                <a:solidFill>
                  <a:srgbClr val="0070C0"/>
                </a:solidFill>
              </a:rPr>
              <a:t>допомогою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радіосигналу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чи</a:t>
            </a:r>
            <a:r>
              <a:rPr lang="ru-RU" sz="1600" dirty="0">
                <a:solidFill>
                  <a:srgbClr val="0070C0"/>
                </a:solidFill>
              </a:rPr>
              <a:t> проводами; б) </a:t>
            </a:r>
            <a:r>
              <a:rPr lang="ru-RU" sz="1600" dirty="0" err="1">
                <a:solidFill>
                  <a:srgbClr val="0070C0"/>
                </a:solidFill>
              </a:rPr>
              <a:t>некеровані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які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спрацьовують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внаслідок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впливу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об'єкта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враження</a:t>
            </a:r>
            <a:r>
              <a:rPr lang="ru-RU" sz="1600" dirty="0">
                <a:solidFill>
                  <a:srgbClr val="0070C0"/>
                </a:solidFill>
              </a:rPr>
              <a:t> (</a:t>
            </a:r>
            <a:r>
              <a:rPr lang="ru-RU" sz="1600" dirty="0" err="1">
                <a:solidFill>
                  <a:srgbClr val="0070C0"/>
                </a:solidFill>
              </a:rPr>
              <a:t>людини</a:t>
            </a:r>
            <a:r>
              <a:rPr lang="ru-RU" sz="1600" dirty="0">
                <a:solidFill>
                  <a:srgbClr val="0070C0"/>
                </a:solidFill>
              </a:rPr>
              <a:t>, транспортного </a:t>
            </a:r>
            <a:r>
              <a:rPr lang="ru-RU" sz="1600" dirty="0" err="1">
                <a:solidFill>
                  <a:srgbClr val="0070C0"/>
                </a:solidFill>
              </a:rPr>
              <a:t>засобу</a:t>
            </a:r>
            <a:r>
              <a:rPr lang="ru-RU" sz="1600" dirty="0">
                <a:solidFill>
                  <a:srgbClr val="0070C0"/>
                </a:solidFill>
              </a:rPr>
              <a:t>) на </a:t>
            </a:r>
            <a:r>
              <a:rPr lang="ru-RU" sz="1600" dirty="0" err="1">
                <a:solidFill>
                  <a:srgbClr val="0070C0"/>
                </a:solidFill>
              </a:rPr>
              <a:t>чутливі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елементи</a:t>
            </a:r>
            <a:r>
              <a:rPr lang="ru-RU" sz="1600" dirty="0">
                <a:solidFill>
                  <a:srgbClr val="0070C0"/>
                </a:solidFill>
              </a:rPr>
              <a:t> (</a:t>
            </a:r>
            <a:r>
              <a:rPr lang="ru-RU" sz="1600" dirty="0" err="1">
                <a:solidFill>
                  <a:srgbClr val="0070C0"/>
                </a:solidFill>
              </a:rPr>
              <a:t>підривник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замикач</a:t>
            </a:r>
            <a:r>
              <a:rPr lang="ru-RU" sz="1600" dirty="0">
                <a:solidFill>
                  <a:srgbClr val="0070C0"/>
                </a:solidFill>
              </a:rPr>
              <a:t>) </a:t>
            </a:r>
            <a:r>
              <a:rPr lang="ru-RU" sz="1600" dirty="0" err="1">
                <a:solidFill>
                  <a:srgbClr val="0070C0"/>
                </a:solidFill>
              </a:rPr>
              <a:t>або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після</a:t>
            </a:r>
            <a:r>
              <a:rPr lang="ru-RU" sz="1600" dirty="0">
                <a:solidFill>
                  <a:srgbClr val="0070C0"/>
                </a:solidFill>
              </a:rPr>
              <a:t> сплину </a:t>
            </a:r>
            <a:r>
              <a:rPr lang="ru-RU" sz="1600" dirty="0" err="1">
                <a:solidFill>
                  <a:srgbClr val="0070C0"/>
                </a:solidFill>
              </a:rPr>
              <a:t>встановленого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терміну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уповільнення</a:t>
            </a:r>
            <a:r>
              <a:rPr lang="ru-RU" sz="1600" dirty="0">
                <a:solidFill>
                  <a:srgbClr val="0070C0"/>
                </a:solidFill>
              </a:rPr>
              <a:t> (</a:t>
            </a:r>
            <a:r>
              <a:rPr lang="ru-RU" sz="1600" dirty="0" err="1">
                <a:solidFill>
                  <a:srgbClr val="0070C0"/>
                </a:solidFill>
              </a:rPr>
              <a:t>наприклад</a:t>
            </a:r>
            <a:r>
              <a:rPr lang="ru-RU" sz="1600" dirty="0">
                <a:solidFill>
                  <a:srgbClr val="0070C0"/>
                </a:solidFill>
              </a:rPr>
              <a:t>, часу </a:t>
            </a:r>
            <a:r>
              <a:rPr lang="ru-RU" sz="1600" dirty="0" err="1">
                <a:solidFill>
                  <a:srgbClr val="0070C0"/>
                </a:solidFill>
              </a:rPr>
              <a:t>уповільнення</a:t>
            </a:r>
            <a:r>
              <a:rPr lang="ru-RU" sz="1600" dirty="0">
                <a:solidFill>
                  <a:srgbClr val="0070C0"/>
                </a:solidFill>
              </a:rPr>
              <a:t> запалу</a:t>
            </a:r>
            <a:r>
              <a:rPr lang="ru-RU" sz="1600" dirty="0" smtClean="0">
                <a:solidFill>
                  <a:srgbClr val="0070C0"/>
                </a:solidFill>
              </a:rPr>
              <a:t>).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За способом </a:t>
            </a:r>
            <a:r>
              <a:rPr lang="ru-RU" sz="1600" dirty="0" err="1">
                <a:solidFill>
                  <a:srgbClr val="C00000"/>
                </a:solidFill>
              </a:rPr>
              <a:t>підриву</a:t>
            </a:r>
            <a:r>
              <a:rPr lang="ru-RU" sz="1600" dirty="0">
                <a:solidFill>
                  <a:srgbClr val="C00000"/>
                </a:solidFill>
              </a:rPr>
              <a:t> на</a:t>
            </a:r>
            <a:r>
              <a:rPr lang="ru-RU" sz="1600" dirty="0">
                <a:solidFill>
                  <a:srgbClr val="00B050"/>
                </a:solidFill>
              </a:rPr>
              <a:t>: </a:t>
            </a:r>
            <a:r>
              <a:rPr lang="ru-RU" sz="1600" dirty="0" err="1">
                <a:solidFill>
                  <a:srgbClr val="00B050"/>
                </a:solidFill>
              </a:rPr>
              <a:t>вибухові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пристрої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механічного</a:t>
            </a:r>
            <a:r>
              <a:rPr lang="ru-RU" sz="1600" dirty="0">
                <a:solidFill>
                  <a:srgbClr val="00B050"/>
                </a:solidFill>
              </a:rPr>
              <a:t>, </a:t>
            </a:r>
            <a:r>
              <a:rPr lang="ru-RU" sz="1600" dirty="0" err="1">
                <a:solidFill>
                  <a:srgbClr val="00B050"/>
                </a:solidFill>
              </a:rPr>
              <a:t>електричного</a:t>
            </a:r>
            <a:r>
              <a:rPr lang="ru-RU" sz="1600" dirty="0">
                <a:solidFill>
                  <a:srgbClr val="00B050"/>
                </a:solidFill>
              </a:rPr>
              <a:t>, </a:t>
            </a:r>
            <a:r>
              <a:rPr lang="ru-RU" sz="1600" dirty="0" err="1">
                <a:solidFill>
                  <a:srgbClr val="00B050"/>
                </a:solidFill>
              </a:rPr>
              <a:t>вогневого</a:t>
            </a:r>
            <a:r>
              <a:rPr lang="ru-RU" sz="1600" dirty="0">
                <a:solidFill>
                  <a:srgbClr val="00B050"/>
                </a:solidFill>
              </a:rPr>
              <a:t>, </a:t>
            </a:r>
            <a:r>
              <a:rPr lang="ru-RU" sz="1600" dirty="0" err="1">
                <a:solidFill>
                  <a:srgbClr val="00B050"/>
                </a:solidFill>
              </a:rPr>
              <a:t>хімічного</a:t>
            </a:r>
            <a:r>
              <a:rPr lang="ru-RU" sz="1600" dirty="0">
                <a:solidFill>
                  <a:srgbClr val="00B050"/>
                </a:solidFill>
              </a:rPr>
              <a:t> і </a:t>
            </a:r>
            <a:r>
              <a:rPr lang="ru-RU" sz="1600" dirty="0" err="1">
                <a:solidFill>
                  <a:srgbClr val="00B050"/>
                </a:solidFill>
              </a:rPr>
              <a:t>комбінованого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підриву</a:t>
            </a:r>
            <a:r>
              <a:rPr lang="ru-RU" sz="1600" dirty="0" smtClean="0"/>
              <a:t>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За способом </a:t>
            </a:r>
            <a:r>
              <a:rPr lang="ru-RU" sz="1600" dirty="0" err="1">
                <a:solidFill>
                  <a:srgbClr val="C00000"/>
                </a:solidFill>
              </a:rPr>
              <a:t>приведення</a:t>
            </a:r>
            <a:r>
              <a:rPr lang="ru-RU" sz="1600" dirty="0">
                <a:solidFill>
                  <a:srgbClr val="C00000"/>
                </a:solidFill>
              </a:rPr>
              <a:t> в </a:t>
            </a:r>
            <a:r>
              <a:rPr lang="ru-RU" sz="1600" dirty="0" err="1">
                <a:solidFill>
                  <a:srgbClr val="C00000"/>
                </a:solidFill>
              </a:rPr>
              <a:t>дію</a:t>
            </a:r>
            <a:r>
              <a:rPr lang="ru-RU" sz="1600" dirty="0">
                <a:solidFill>
                  <a:srgbClr val="C00000"/>
                </a:solidFill>
              </a:rPr>
              <a:t> (</a:t>
            </a:r>
            <a:r>
              <a:rPr lang="ru-RU" sz="1600" dirty="0" err="1">
                <a:solidFill>
                  <a:srgbClr val="C00000"/>
                </a:solidFill>
              </a:rPr>
              <a:t>залежно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від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конструкції</a:t>
            </a:r>
            <a:r>
              <a:rPr lang="ru-RU" sz="1600" dirty="0">
                <a:solidFill>
                  <a:srgbClr val="C00000"/>
                </a:solidFill>
              </a:rPr>
              <a:t> приводного пристрою і детонатора) на</a:t>
            </a:r>
            <a:r>
              <a:rPr lang="ru-RU" sz="1600" dirty="0"/>
              <a:t>: </a:t>
            </a:r>
            <a:r>
              <a:rPr lang="ru-RU" sz="1600" dirty="0" err="1">
                <a:solidFill>
                  <a:srgbClr val="0070C0"/>
                </a:solidFill>
              </a:rPr>
              <a:t>контактні</a:t>
            </a:r>
            <a:r>
              <a:rPr lang="ru-RU" sz="1600" dirty="0">
                <a:solidFill>
                  <a:srgbClr val="0070C0"/>
                </a:solidFill>
              </a:rPr>
              <a:t> й </a:t>
            </a:r>
            <a:r>
              <a:rPr lang="ru-RU" sz="1600" dirty="0" err="1">
                <a:solidFill>
                  <a:srgbClr val="0070C0"/>
                </a:solidFill>
              </a:rPr>
              <a:t>безконтактні</a:t>
            </a:r>
            <a:r>
              <a:rPr lang="ru-RU" sz="1600" dirty="0">
                <a:solidFill>
                  <a:srgbClr val="0070C0"/>
                </a:solidFill>
              </a:rPr>
              <a:t> (</a:t>
            </a:r>
            <a:r>
              <a:rPr lang="ru-RU" sz="1600" dirty="0" err="1">
                <a:solidFill>
                  <a:srgbClr val="0070C0"/>
                </a:solidFill>
              </a:rPr>
              <a:t>дистанційного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керування</a:t>
            </a:r>
            <a:r>
              <a:rPr lang="ru-RU" sz="1600" dirty="0">
                <a:solidFill>
                  <a:srgbClr val="0070C0"/>
                </a:solidFill>
              </a:rPr>
              <a:t> за </a:t>
            </a:r>
            <a:r>
              <a:rPr lang="ru-RU" sz="1600" dirty="0" err="1">
                <a:solidFill>
                  <a:srgbClr val="0070C0"/>
                </a:solidFill>
              </a:rPr>
              <a:t>допомогою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радіосигналу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отримуваного</a:t>
            </a:r>
            <a:r>
              <a:rPr lang="ru-RU" sz="1600" dirty="0">
                <a:solidFill>
                  <a:srgbClr val="0070C0"/>
                </a:solidFill>
              </a:rPr>
              <a:t> в т. ч. з </a:t>
            </a:r>
            <a:r>
              <a:rPr lang="ru-RU" sz="1600" dirty="0" err="1">
                <a:solidFill>
                  <a:srgbClr val="0070C0"/>
                </a:solidFill>
              </a:rPr>
              <a:t>безпілотного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літального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апарату</a:t>
            </a:r>
            <a:r>
              <a:rPr lang="ru-RU" sz="1600" dirty="0">
                <a:solidFill>
                  <a:srgbClr val="0070C0"/>
                </a:solidFill>
              </a:rPr>
              <a:t> (БПЛА)</a:t>
            </a:r>
          </a:p>
        </p:txBody>
      </p:sp>
    </p:spTree>
    <p:extLst>
      <p:ext uri="{BB962C8B-B14F-4D97-AF65-F5344CB8AC3E}">
        <p14:creationId xmlns:p14="http://schemas.microsoft.com/office/powerpoint/2010/main" val="217749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769" y="624996"/>
            <a:ext cx="105809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характеристик </a:t>
            </a:r>
            <a:r>
              <a:rPr lang="ru-RU" dirty="0" err="1"/>
              <a:t>вибухових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належать: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а) </a:t>
            </a:r>
            <a:r>
              <a:rPr lang="ru-RU" dirty="0" err="1">
                <a:solidFill>
                  <a:srgbClr val="FF0000"/>
                </a:solidFill>
              </a:rPr>
              <a:t>чутливість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зовнішніх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впливів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вибухових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до </a:t>
            </a:r>
            <a:r>
              <a:rPr lang="ru-RU" dirty="0" err="1"/>
              <a:t>вибухового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(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: удару, тепла, </a:t>
            </a:r>
            <a:r>
              <a:rPr lang="ru-RU" dirty="0" err="1"/>
              <a:t>променю</a:t>
            </a:r>
            <a:r>
              <a:rPr lang="ru-RU" dirty="0"/>
              <a:t> </a:t>
            </a:r>
            <a:r>
              <a:rPr lang="ru-RU" dirty="0" err="1"/>
              <a:t>вогню</a:t>
            </a:r>
            <a:r>
              <a:rPr lang="ru-RU" dirty="0"/>
              <a:t>);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б) </a:t>
            </a:r>
            <a:r>
              <a:rPr lang="ru-RU" dirty="0" err="1">
                <a:solidFill>
                  <a:srgbClr val="FF0000"/>
                </a:solidFill>
              </a:rPr>
              <a:t>енергія</a:t>
            </a:r>
            <a:r>
              <a:rPr lang="ru-RU" dirty="0">
                <a:solidFill>
                  <a:srgbClr val="FF0000"/>
                </a:solidFill>
              </a:rPr>
              <a:t> (теплота) </a:t>
            </a:r>
            <a:r>
              <a:rPr lang="ru-RU" dirty="0" err="1">
                <a:solidFill>
                  <a:srgbClr val="FF0000"/>
                </a:solidFill>
              </a:rPr>
              <a:t>вибухового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перетворення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потенційна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енергія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ru-RU" dirty="0"/>
              <a:t> – </a:t>
            </a:r>
            <a:r>
              <a:rPr lang="ru-RU" dirty="0" err="1"/>
              <a:t>кількість</a:t>
            </a:r>
            <a:r>
              <a:rPr lang="ru-RU" dirty="0"/>
              <a:t> тепла, яке </a:t>
            </a:r>
            <a:r>
              <a:rPr lang="ru-RU" dirty="0" err="1"/>
              <a:t>виділяється</a:t>
            </a:r>
            <a:r>
              <a:rPr lang="ru-RU" dirty="0"/>
              <a:t> при </a:t>
            </a:r>
            <a:r>
              <a:rPr lang="ru-RU" dirty="0" err="1"/>
              <a:t>вибуху</a:t>
            </a:r>
            <a:r>
              <a:rPr lang="ru-RU" dirty="0"/>
              <a:t> 1 кг </a:t>
            </a:r>
            <a:r>
              <a:rPr lang="ru-RU" dirty="0" err="1"/>
              <a:t>вибухової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у </a:t>
            </a:r>
            <a:r>
              <a:rPr lang="ru-RU" dirty="0" err="1"/>
              <a:t>постійному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без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механічної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виражається</a:t>
            </a:r>
            <a:r>
              <a:rPr lang="ru-RU" dirty="0"/>
              <a:t> в ккал/г);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в) </a:t>
            </a:r>
            <a:r>
              <a:rPr lang="ru-RU" dirty="0" err="1">
                <a:solidFill>
                  <a:srgbClr val="FF0000"/>
                </a:solidFill>
              </a:rPr>
              <a:t>швидкість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детонації</a:t>
            </a:r>
            <a:r>
              <a:rPr lang="ru-RU" dirty="0"/>
              <a:t> –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детонаційної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зарядом </a:t>
            </a:r>
            <a:r>
              <a:rPr lang="ru-RU" dirty="0" err="1"/>
              <a:t>вибухової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г) </a:t>
            </a:r>
            <a:r>
              <a:rPr lang="ru-RU" dirty="0" err="1">
                <a:solidFill>
                  <a:srgbClr val="FF0000"/>
                </a:solidFill>
              </a:rPr>
              <a:t>бризантність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вибухової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подрібнювати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вибуху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шо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у зону </a:t>
            </a:r>
            <a:r>
              <a:rPr lang="ru-RU" dirty="0" err="1"/>
              <a:t>враження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г) </a:t>
            </a:r>
            <a:r>
              <a:rPr lang="ru-RU" dirty="0" err="1">
                <a:solidFill>
                  <a:srgbClr val="FF0000"/>
                </a:solidFill>
              </a:rPr>
              <a:t>фугасність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працездатність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/>
              <a:t>–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вибухової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до </a:t>
            </a:r>
            <a:r>
              <a:rPr lang="ru-RU" dirty="0" err="1"/>
              <a:t>руйнації</a:t>
            </a:r>
            <a:r>
              <a:rPr lang="ru-RU" dirty="0"/>
              <a:t> й </a:t>
            </a:r>
            <a:r>
              <a:rPr lang="ru-RU" dirty="0" err="1"/>
              <a:t>викиду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того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твердого </a:t>
            </a:r>
            <a:r>
              <a:rPr lang="ru-RU" dirty="0" err="1"/>
              <a:t>середовища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.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фугасності</a:t>
            </a:r>
            <a:r>
              <a:rPr lang="ru-RU" dirty="0"/>
              <a:t> </a:t>
            </a:r>
            <a:r>
              <a:rPr lang="ru-RU" dirty="0" err="1"/>
              <a:t>слугує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воронки </a:t>
            </a:r>
            <a:r>
              <a:rPr lang="ru-RU" dirty="0" err="1"/>
              <a:t>викиду</a:t>
            </a:r>
            <a:r>
              <a:rPr lang="ru-RU" dirty="0"/>
              <a:t>, </a:t>
            </a:r>
            <a:r>
              <a:rPr lang="ru-RU" dirty="0" err="1"/>
              <a:t>віднесений</a:t>
            </a:r>
            <a:r>
              <a:rPr lang="ru-RU" dirty="0"/>
              <a:t> до ваги заряду </a:t>
            </a:r>
            <a:r>
              <a:rPr lang="ru-RU" dirty="0" err="1"/>
              <a:t>вибухової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Слідами</a:t>
            </a:r>
            <a:r>
              <a:rPr lang="ru-RU" dirty="0"/>
              <a:t> </a:t>
            </a:r>
            <a:r>
              <a:rPr lang="ru-RU" dirty="0" err="1"/>
              <a:t>фугасної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є: воронка (</a:t>
            </a:r>
            <a:r>
              <a:rPr lang="ru-RU" dirty="0" err="1"/>
              <a:t>заглиблення</a:t>
            </a:r>
            <a:r>
              <a:rPr lang="ru-RU" dirty="0"/>
              <a:t>) в </a:t>
            </a:r>
            <a:r>
              <a:rPr lang="ru-RU" dirty="0" err="1"/>
              <a:t>грунті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поверхнях</a:t>
            </a:r>
            <a:r>
              <a:rPr lang="ru-RU" dirty="0"/>
              <a:t>, </a:t>
            </a:r>
            <a:r>
              <a:rPr lang="ru-RU" dirty="0" err="1"/>
              <a:t>переміщення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деформація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у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, </a:t>
            </a:r>
            <a:r>
              <a:rPr lang="ru-RU" dirty="0" err="1"/>
              <a:t>ураження</a:t>
            </a:r>
            <a:r>
              <a:rPr lang="ru-RU" dirty="0"/>
              <a:t> людей і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тяжкості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9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КЛАСИФІКАЦІЯ ВИБУХОВИХ РЕЧОВИН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4644" y="2622167"/>
            <a:ext cx="77427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Вибухові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речовини, які застосовуються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проведення підривних робіт та спорядження різних боєприпасів розподіляються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три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основні групи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ініціюючі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(гримуча ртуть, азид свинцю,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тенерес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бризантні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(амоніти, тротил, ТЕН, гексоген,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пластит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метальні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пороха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ракетне паливо).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2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ІНІЦІЮЮЧІ  ВИБУХОВІ РЕЧОВИНИ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448964"/>
            <a:ext cx="9392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>
              <a:defRPr/>
            </a:pP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Призначені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для збудження (ініціювання) вибухового перетворення в зарядах </a:t>
            </a: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indent="354013" algn="ctr"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             ВР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і запалювання порохів (в капсулях-детонаторах, запалів).</a:t>
            </a:r>
          </a:p>
          <a:p>
            <a:pPr indent="354013" algn="ctr">
              <a:defRPr/>
            </a:pPr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Основними ініціюючими вибуховими речовинами є:</a:t>
            </a:r>
          </a:p>
          <a:p>
            <a:pPr algn="ctr">
              <a:defRPr/>
            </a:pPr>
            <a:endParaRPr lang="uk-UA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гримуча ртуть;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- 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азид свинцю;  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тенерес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98" y="3926292"/>
            <a:ext cx="3095006" cy="2190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25" y="3926292"/>
            <a:ext cx="3181762" cy="2190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1" y="3926292"/>
            <a:ext cx="3342492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6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БРИЗАНТНІ ВИБУХОВІ РЕЧОВИНИ ПІДВИЩЕНОЇ ПОТУЖНОСТІ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4210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детонаторів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боєприпасах</a:t>
            </a:r>
            <a:r>
              <a:rPr lang="ru-RU" dirty="0"/>
              <a:t> і для </a:t>
            </a:r>
            <a:r>
              <a:rPr lang="ru-RU" dirty="0" err="1"/>
              <a:t>спорядження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капсулів-детонаторів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45" y="3344400"/>
            <a:ext cx="3907910" cy="2655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2" y="3344400"/>
            <a:ext cx="3889633" cy="26551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5283" y="4166795"/>
            <a:ext cx="11240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Гексоген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23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883" y="3563067"/>
            <a:ext cx="3767655" cy="2078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47" y="2679328"/>
            <a:ext cx="2627604" cy="1810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БРИЗАНТНІ ВИБУХОВІ РЕЧОВИНИ </a:t>
            </a:r>
            <a:r>
              <a:rPr lang="ru-RU" dirty="0">
                <a:solidFill>
                  <a:srgbClr val="00B050"/>
                </a:solidFill>
              </a:rPr>
              <a:t>НОРМАЛЬНОЇ</a:t>
            </a:r>
            <a:r>
              <a:rPr lang="ru-RU" dirty="0">
                <a:solidFill>
                  <a:srgbClr val="FF0000"/>
                </a:solidFill>
              </a:rPr>
              <a:t> ПОТУЖНОСТІ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3814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/>
              <a:t>Застосовуються</a:t>
            </a:r>
            <a:r>
              <a:rPr lang="ru-RU" sz="2400" dirty="0"/>
              <a:t> для </a:t>
            </a:r>
            <a:r>
              <a:rPr lang="ru-RU" sz="2400" dirty="0" err="1"/>
              <a:t>підривних</a:t>
            </a:r>
            <a:r>
              <a:rPr lang="ru-RU" sz="2400" dirty="0"/>
              <a:t> </a:t>
            </a:r>
            <a:r>
              <a:rPr lang="ru-RU" sz="2400" dirty="0" err="1"/>
              <a:t>робіт</a:t>
            </a:r>
            <a:r>
              <a:rPr lang="ru-RU" sz="2400" dirty="0"/>
              <a:t> і </a:t>
            </a:r>
            <a:r>
              <a:rPr lang="ru-RU" sz="2400" dirty="0" err="1"/>
              <a:t>спорядження</a:t>
            </a:r>
            <a:r>
              <a:rPr lang="ru-RU" sz="2400" dirty="0"/>
              <a:t>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боєприпасів</a:t>
            </a:r>
            <a:r>
              <a:rPr lang="ru-RU" sz="24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9325" y="4404388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Тротил, як правило, </a:t>
            </a:r>
            <a:r>
              <a:rPr lang="ru-RU" dirty="0" err="1">
                <a:solidFill>
                  <a:srgbClr val="00B050"/>
                </a:solidFill>
              </a:rPr>
              <a:t>застосовується</a:t>
            </a:r>
            <a:r>
              <a:rPr lang="ru-RU" dirty="0">
                <a:solidFill>
                  <a:srgbClr val="00B050"/>
                </a:solidFill>
              </a:rPr>
              <a:t> у </a:t>
            </a:r>
            <a:r>
              <a:rPr lang="ru-RU" dirty="0" err="1">
                <a:solidFill>
                  <a:srgbClr val="00B050"/>
                </a:solidFill>
              </a:rPr>
              <a:t>вигляді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пресованих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підривних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шашок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r>
              <a:rPr lang="ru-RU" dirty="0">
                <a:solidFill>
                  <a:srgbClr val="C00000"/>
                </a:solidFill>
              </a:rPr>
              <a:t>- великих </a:t>
            </a:r>
            <a:r>
              <a:rPr lang="ru-RU" dirty="0"/>
              <a:t>– </a:t>
            </a:r>
            <a:r>
              <a:rPr lang="ru-RU" dirty="0" err="1"/>
              <a:t>розмірами</a:t>
            </a:r>
            <a:r>
              <a:rPr lang="ru-RU" dirty="0"/>
              <a:t> 50х50х100 мм і вагою 400 г;</a:t>
            </a:r>
          </a:p>
          <a:p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малих</a:t>
            </a:r>
            <a:r>
              <a:rPr lang="ru-RU" dirty="0"/>
              <a:t> – </a:t>
            </a:r>
            <a:r>
              <a:rPr lang="ru-RU" dirty="0" err="1"/>
              <a:t>розмірами</a:t>
            </a:r>
            <a:r>
              <a:rPr lang="ru-RU" dirty="0"/>
              <a:t> 25х50х100 мм і вагою 200 г;</a:t>
            </a:r>
          </a:p>
          <a:p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бурових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циліндричних</a:t>
            </a:r>
            <a:r>
              <a:rPr lang="ru-RU" dirty="0">
                <a:solidFill>
                  <a:srgbClr val="C00000"/>
                </a:solidFill>
              </a:rPr>
              <a:t>) </a:t>
            </a:r>
            <a:r>
              <a:rPr lang="ru-RU" dirty="0"/>
              <a:t>– </a:t>
            </a:r>
            <a:r>
              <a:rPr lang="ru-RU" dirty="0" err="1"/>
              <a:t>довжиною</a:t>
            </a:r>
            <a:r>
              <a:rPr lang="ru-RU" dirty="0"/>
              <a:t> 70 мм, </a:t>
            </a:r>
            <a:r>
              <a:rPr lang="ru-RU" dirty="0" err="1"/>
              <a:t>діаметром</a:t>
            </a:r>
            <a:r>
              <a:rPr lang="ru-RU" dirty="0"/>
              <a:t> 30 мм і вагою 75 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124" y="3222792"/>
            <a:ext cx="2024047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40" y="4489997"/>
            <a:ext cx="2732511" cy="1753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175" y="3281191"/>
            <a:ext cx="2395936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Бризантні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вибухові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речовини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00B050"/>
                </a:solidFill>
              </a:rPr>
              <a:t>пониженої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потужності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484726"/>
            <a:ext cx="6542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Призначені</a:t>
            </a:r>
            <a:r>
              <a:rPr lang="ru-RU" sz="2000" dirty="0"/>
              <a:t> для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підривних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в </a:t>
            </a:r>
            <a:r>
              <a:rPr lang="ru-RU" sz="2000" dirty="0" err="1"/>
              <a:t>ґрунтах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для </a:t>
            </a:r>
            <a:r>
              <a:rPr lang="ru-RU" sz="2000" dirty="0" err="1"/>
              <a:t>спорядження</a:t>
            </a:r>
            <a:r>
              <a:rPr lang="ru-RU" sz="2000" dirty="0"/>
              <a:t> </a:t>
            </a:r>
            <a:r>
              <a:rPr lang="ru-RU" sz="2000" dirty="0" err="1"/>
              <a:t>імітаційних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і для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фугасів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До них </a:t>
            </a:r>
            <a:r>
              <a:rPr lang="ru-RU" sz="2000" dirty="0" err="1"/>
              <a:t>відносяться</a:t>
            </a:r>
            <a:r>
              <a:rPr lang="ru-RU" sz="2000" dirty="0"/>
              <a:t>:</a:t>
            </a:r>
          </a:p>
          <a:p>
            <a:r>
              <a:rPr lang="ru-RU" sz="2000" dirty="0" err="1">
                <a:solidFill>
                  <a:srgbClr val="00B050"/>
                </a:solidFill>
              </a:rPr>
              <a:t>аммоніти</a:t>
            </a:r>
            <a:r>
              <a:rPr lang="ru-RU" sz="2000" dirty="0">
                <a:solidFill>
                  <a:srgbClr val="00B050"/>
                </a:solidFill>
              </a:rPr>
              <a:t>;</a:t>
            </a:r>
          </a:p>
          <a:p>
            <a:r>
              <a:rPr lang="ru-RU" sz="2000" dirty="0" err="1">
                <a:solidFill>
                  <a:srgbClr val="00B050"/>
                </a:solidFill>
              </a:rPr>
              <a:t>динамони</a:t>
            </a:r>
            <a:r>
              <a:rPr lang="ru-RU" sz="2000" dirty="0">
                <a:solidFill>
                  <a:srgbClr val="00B050"/>
                </a:solidFill>
              </a:rPr>
              <a:t>;</a:t>
            </a:r>
          </a:p>
          <a:p>
            <a:r>
              <a:rPr lang="ru-RU" sz="2000" dirty="0" err="1">
                <a:solidFill>
                  <a:srgbClr val="00B050"/>
                </a:solidFill>
              </a:rPr>
              <a:t>аммонали</a:t>
            </a:r>
            <a:r>
              <a:rPr lang="ru-RU" sz="2000" dirty="0">
                <a:solidFill>
                  <a:srgbClr val="00B050"/>
                </a:solidFill>
              </a:rPr>
              <a:t>.</a:t>
            </a:r>
          </a:p>
          <a:p>
            <a:endParaRPr lang="ru-RU" sz="2000" dirty="0"/>
          </a:p>
          <a:p>
            <a:r>
              <a:rPr lang="ru-RU" sz="2000" dirty="0" err="1"/>
              <a:t>Основним</a:t>
            </a:r>
            <a:r>
              <a:rPr lang="ru-RU" sz="2000" dirty="0"/>
              <a:t> </a:t>
            </a:r>
            <a:r>
              <a:rPr lang="ru-RU" sz="2000" dirty="0" err="1"/>
              <a:t>складовим</a:t>
            </a:r>
            <a:r>
              <a:rPr lang="ru-RU" sz="2000" dirty="0"/>
              <a:t> </a:t>
            </a:r>
            <a:r>
              <a:rPr lang="ru-RU" sz="2000" dirty="0" err="1"/>
              <a:t>елементом</a:t>
            </a:r>
            <a:r>
              <a:rPr lang="ru-RU" sz="2000" dirty="0"/>
              <a:t> є </a:t>
            </a:r>
            <a:r>
              <a:rPr lang="ru-RU" sz="2000" dirty="0" err="1"/>
              <a:t>аміачна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селітра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96" y="2971470"/>
            <a:ext cx="3797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2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60" y="3990109"/>
            <a:ext cx="3820940" cy="28678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4224" y="949496"/>
            <a:ext cx="82691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Спільними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ознаками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вказують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можливе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віднесення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виявлених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вибухонебезпечним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є: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виявлення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громадських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місцях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транспорті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безгоспних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портфелів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валіз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сумок, коробок,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пакетів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ящиків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невпізнаних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виявлення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кинутих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безгоспних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автомобілів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поблизу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місць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великого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скупчення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людей (ринки,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вокзали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торгові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центри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т.д.);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предмета характерного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вигляду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штатних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боєприпасів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виходить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предмета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запах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паливно-мастильних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матеріалів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розчинників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звуку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працюючого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годинникового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механізму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предмета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елемента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(деталей)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прямому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призначенню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дроти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антени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);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предмета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навколишнього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оточення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вигляді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розтяжок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прикріпленою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дроту;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маса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невеликих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розмірах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9)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написів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наклейок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типу: «Бомба», «Тротил»,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Заміновано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6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Метальні</a:t>
            </a: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dirty="0" err="1">
                <a:solidFill>
                  <a:srgbClr val="C00000"/>
                </a:solidFill>
              </a:rPr>
              <a:t>вибухові</a:t>
            </a: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dirty="0" err="1">
                <a:solidFill>
                  <a:srgbClr val="C00000"/>
                </a:solidFill>
              </a:rPr>
              <a:t>речовини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672" y="2392877"/>
            <a:ext cx="10224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Метальними ВР (порохами)</a:t>
            </a:r>
            <a:r>
              <a:rPr lang="uk-UA" alt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називаються вибухові речовини, основної формою вибухового перетворення яких є горіння.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Порохи поділяються на:    - димні;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- бездимні.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Димний порох </a:t>
            </a:r>
            <a:r>
              <a:rPr lang="uk-UA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підривній справі застосовується в основному у вибивних зарядах осколкових мін, в сигнальних мінах і підривниках реактивних зарядів, а також у </a:t>
            </a:r>
            <a:r>
              <a:rPr lang="uk-UA" alt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вогнепровідних</a:t>
            </a:r>
            <a:r>
              <a:rPr lang="uk-UA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шнурах.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Являє собою механічну суміш з калієвої селітри (75%), дерев'яного вугілля (15%) і сірки (10%).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Бездимні </a:t>
            </a:r>
            <a:r>
              <a:rPr lang="uk-UA" alt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пороха</a:t>
            </a:r>
            <a:r>
              <a:rPr lang="uk-UA" alt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застосовуються для виготовлення зарядів, що використовуються в різних реактивно-метальних установках, а також в артилерійських і стрілецьких боєприпасах.</a:t>
            </a:r>
            <a:endParaRPr lang="uk-UA" alt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8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50" y="2822808"/>
            <a:ext cx="9601196" cy="1303867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281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2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49" y="621615"/>
            <a:ext cx="3810000" cy="2133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7948" y="735465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Для </a:t>
            </a:r>
            <a:r>
              <a:rPr lang="ru-RU" dirty="0" err="1" smtClean="0">
                <a:solidFill>
                  <a:srgbClr val="C00000"/>
                </a:solidFill>
              </a:rPr>
              <a:t>вибузового</a:t>
            </a:r>
            <a:r>
              <a:rPr lang="ru-RU" dirty="0" smtClean="0">
                <a:solidFill>
                  <a:srgbClr val="C00000"/>
                </a:solidFill>
              </a:rPr>
              <a:t> пристрою </a:t>
            </a:r>
            <a:r>
              <a:rPr lang="ru-RU" dirty="0" err="1">
                <a:solidFill>
                  <a:srgbClr val="C00000"/>
                </a:solidFill>
              </a:rPr>
              <a:t>характерні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наступні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відмінні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ознаки</a:t>
            </a:r>
            <a:r>
              <a:rPr lang="ru-RU" dirty="0">
                <a:solidFill>
                  <a:srgbClr val="C00000"/>
                </a:solidFill>
              </a:rPr>
              <a:t>, а </a:t>
            </a:r>
            <a:r>
              <a:rPr lang="ru-RU" dirty="0" err="1">
                <a:solidFill>
                  <a:srgbClr val="C00000"/>
                </a:solidFill>
              </a:rPr>
              <a:t>саме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1) </a:t>
            </a:r>
            <a:r>
              <a:rPr lang="ru-RU" dirty="0" err="1">
                <a:solidFill>
                  <a:srgbClr val="0070C0"/>
                </a:solidFill>
              </a:rPr>
              <a:t>одноразовість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тобто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після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спрацьовування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вибуховий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пристрій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руйнується</a:t>
            </a:r>
            <a:r>
              <a:rPr lang="ru-RU" dirty="0">
                <a:solidFill>
                  <a:srgbClr val="0070C0"/>
                </a:solidFill>
              </a:rPr>
              <a:t> і не </a:t>
            </a:r>
            <a:r>
              <a:rPr lang="ru-RU" dirty="0" err="1">
                <a:solidFill>
                  <a:srgbClr val="0070C0"/>
                </a:solidFill>
              </a:rPr>
              <a:t>підлягає</a:t>
            </a:r>
            <a:r>
              <a:rPr lang="ru-RU" dirty="0">
                <a:solidFill>
                  <a:srgbClr val="0070C0"/>
                </a:solidFill>
              </a:rPr>
              <a:t> повторному </a:t>
            </a:r>
            <a:r>
              <a:rPr lang="ru-RU" dirty="0" err="1">
                <a:solidFill>
                  <a:srgbClr val="0070C0"/>
                </a:solidFill>
              </a:rPr>
              <a:t>застосуванню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rgbClr val="00B050"/>
                </a:solidFill>
              </a:rPr>
              <a:t>2) </a:t>
            </a:r>
            <a:r>
              <a:rPr lang="ru-RU" dirty="0" err="1">
                <a:solidFill>
                  <a:srgbClr val="00B050"/>
                </a:solidFill>
              </a:rPr>
              <a:t>використання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енергії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вибуху</a:t>
            </a:r>
            <a:r>
              <a:rPr lang="ru-RU" dirty="0">
                <a:solidFill>
                  <a:srgbClr val="00B050"/>
                </a:solidFill>
              </a:rPr>
              <a:t>. Для </a:t>
            </a:r>
            <a:r>
              <a:rPr lang="ru-RU" dirty="0" err="1">
                <a:solidFill>
                  <a:srgbClr val="00B050"/>
                </a:solidFill>
              </a:rPr>
              <a:t>виробництва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вибуху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використовуються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хімічні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сполуки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суміші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чи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інші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речовини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здатні</a:t>
            </a:r>
            <a:r>
              <a:rPr lang="ru-RU" dirty="0">
                <a:solidFill>
                  <a:srgbClr val="00B050"/>
                </a:solidFill>
              </a:rPr>
              <a:t> до </a:t>
            </a:r>
            <a:r>
              <a:rPr lang="ru-RU" dirty="0" err="1">
                <a:solidFill>
                  <a:srgbClr val="00B050"/>
                </a:solidFill>
              </a:rPr>
              <a:t>вибуху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під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впливом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зовнішніх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імпульсів</a:t>
            </a:r>
            <a:r>
              <a:rPr lang="ru-RU" dirty="0">
                <a:solidFill>
                  <a:srgbClr val="00B050"/>
                </a:solidFill>
              </a:rPr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3) </a:t>
            </a:r>
            <a:r>
              <a:rPr lang="ru-RU" dirty="0" err="1">
                <a:solidFill>
                  <a:srgbClr val="0070C0"/>
                </a:solidFill>
              </a:rPr>
              <a:t>виготовлення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промисловим</a:t>
            </a:r>
            <a:r>
              <a:rPr lang="ru-RU" dirty="0">
                <a:solidFill>
                  <a:srgbClr val="0070C0"/>
                </a:solidFill>
              </a:rPr>
              <a:t>, так і </a:t>
            </a:r>
            <a:r>
              <a:rPr lang="ru-RU" dirty="0" err="1">
                <a:solidFill>
                  <a:srgbClr val="0070C0"/>
                </a:solidFill>
              </a:rPr>
              <a:t>саморобним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кустарним</a:t>
            </a:r>
            <a:r>
              <a:rPr lang="ru-RU" dirty="0">
                <a:solidFill>
                  <a:srgbClr val="0070C0"/>
                </a:solidFill>
              </a:rPr>
              <a:t>) способом;</a:t>
            </a:r>
          </a:p>
          <a:p>
            <a:endParaRPr lang="ru-RU" dirty="0"/>
          </a:p>
          <a:p>
            <a:r>
              <a:rPr lang="ru-RU" dirty="0">
                <a:solidFill>
                  <a:srgbClr val="00B050"/>
                </a:solidFill>
              </a:rPr>
              <a:t>4) </a:t>
            </a:r>
            <a:r>
              <a:rPr lang="ru-RU" dirty="0" err="1">
                <a:solidFill>
                  <a:srgbClr val="00B050"/>
                </a:solidFill>
              </a:rPr>
              <a:t>призначення</a:t>
            </a:r>
            <a:r>
              <a:rPr lang="ru-RU" dirty="0">
                <a:solidFill>
                  <a:srgbClr val="00B050"/>
                </a:solidFill>
              </a:rPr>
              <a:t> для </a:t>
            </a:r>
            <a:r>
              <a:rPr lang="ru-RU" dirty="0" err="1">
                <a:solidFill>
                  <a:srgbClr val="00B050"/>
                </a:solidFill>
              </a:rPr>
              <a:t>ураження</a:t>
            </a:r>
            <a:r>
              <a:rPr lang="ru-RU" dirty="0">
                <a:solidFill>
                  <a:srgbClr val="00B050"/>
                </a:solidFill>
              </a:rPr>
              <a:t> людей </a:t>
            </a:r>
            <a:r>
              <a:rPr lang="ru-RU" dirty="0" err="1">
                <a:solidFill>
                  <a:srgbClr val="00B050"/>
                </a:solidFill>
              </a:rPr>
              <a:t>або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знищення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пошкодження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різного</a:t>
            </a:r>
            <a:r>
              <a:rPr lang="ru-RU" dirty="0">
                <a:solidFill>
                  <a:srgbClr val="00B050"/>
                </a:solidFill>
              </a:rPr>
              <a:t> роду </a:t>
            </a:r>
            <a:r>
              <a:rPr lang="ru-RU" dirty="0" err="1">
                <a:solidFill>
                  <a:srgbClr val="00B050"/>
                </a:solidFill>
              </a:rPr>
              <a:t>об'єктів</a:t>
            </a:r>
            <a:r>
              <a:rPr lang="ru-RU" dirty="0">
                <a:solidFill>
                  <a:srgbClr val="00B050"/>
                </a:solidFill>
              </a:rPr>
              <a:t> в </a:t>
            </a:r>
            <a:r>
              <a:rPr lang="ru-RU" dirty="0" err="1">
                <a:solidFill>
                  <a:srgbClr val="00B050"/>
                </a:solidFill>
              </a:rPr>
              <a:t>злочинних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цілях</a:t>
            </a:r>
            <a:r>
              <a:rPr lang="ru-RU" dirty="0">
                <a:solidFill>
                  <a:srgbClr val="00B050"/>
                </a:solidFill>
              </a:rPr>
              <a:t>;</a:t>
            </a:r>
          </a:p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5) заряд </a:t>
            </a:r>
            <a:r>
              <a:rPr lang="ru-RU" dirty="0" err="1" smtClean="0">
                <a:solidFill>
                  <a:srgbClr val="0070C0"/>
                </a:solidFill>
              </a:rPr>
              <a:t>вибухового</a:t>
            </a:r>
            <a:r>
              <a:rPr lang="ru-RU" dirty="0" smtClean="0">
                <a:solidFill>
                  <a:srgbClr val="0070C0"/>
                </a:solidFill>
              </a:rPr>
              <a:t> пристрою </a:t>
            </a:r>
            <a:r>
              <a:rPr lang="ru-RU" dirty="0">
                <a:solidFill>
                  <a:srgbClr val="0070C0"/>
                </a:solidFill>
              </a:rPr>
              <a:t>і </a:t>
            </a:r>
            <a:r>
              <a:rPr lang="ru-RU" dirty="0" err="1">
                <a:solidFill>
                  <a:srgbClr val="0070C0"/>
                </a:solidFill>
              </a:rPr>
              <a:t>засобу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підривання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повинні</a:t>
            </a:r>
            <a:r>
              <a:rPr lang="ru-RU" dirty="0">
                <a:solidFill>
                  <a:srgbClr val="0070C0"/>
                </a:solidFill>
              </a:rPr>
              <a:t> бути </a:t>
            </a:r>
            <a:r>
              <a:rPr lang="ru-RU" dirty="0" err="1">
                <a:solidFill>
                  <a:srgbClr val="0070C0"/>
                </a:solidFill>
              </a:rPr>
              <a:t>об'єднані</a:t>
            </a:r>
            <a:r>
              <a:rPr lang="ru-RU" dirty="0">
                <a:solidFill>
                  <a:srgbClr val="0070C0"/>
                </a:solidFill>
              </a:rPr>
              <a:t> конструктивно </a:t>
            </a:r>
            <a:r>
              <a:rPr lang="ru-RU" dirty="0" err="1">
                <a:solidFill>
                  <a:srgbClr val="0070C0"/>
                </a:solidFill>
              </a:rPr>
              <a:t>між</a:t>
            </a:r>
            <a:r>
              <a:rPr lang="ru-RU" dirty="0">
                <a:solidFill>
                  <a:srgbClr val="0070C0"/>
                </a:solidFill>
              </a:rPr>
              <a:t> собою в одну </a:t>
            </a:r>
            <a:r>
              <a:rPr lang="ru-RU" dirty="0" err="1">
                <a:solidFill>
                  <a:srgbClr val="0070C0"/>
                </a:solidFill>
              </a:rPr>
              <a:t>матеріально-технічну</a:t>
            </a:r>
            <a:r>
              <a:rPr lang="ru-RU" dirty="0">
                <a:solidFill>
                  <a:srgbClr val="0070C0"/>
                </a:solidFill>
              </a:rPr>
              <a:t> систему, </a:t>
            </a:r>
            <a:r>
              <a:rPr lang="ru-RU" dirty="0" err="1">
                <a:solidFill>
                  <a:srgbClr val="0070C0"/>
                </a:solidFill>
              </a:rPr>
              <a:t>придатну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вибуху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16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069" y="881697"/>
            <a:ext cx="98961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ВИДИ</a:t>
            </a:r>
          </a:p>
          <a:p>
            <a:r>
              <a:rPr lang="ru-RU" dirty="0">
                <a:solidFill>
                  <a:srgbClr val="00B050"/>
                </a:solidFill>
              </a:rPr>
              <a:t>ВИБУХОВИХ ПРИСТРОЇВ</a:t>
            </a:r>
          </a:p>
          <a:p>
            <a:r>
              <a:rPr lang="ru-RU" dirty="0"/>
              <a:t>1.Бойові </a:t>
            </a:r>
            <a:r>
              <a:rPr lang="ru-RU" dirty="0" err="1"/>
              <a:t>патрони</a:t>
            </a:r>
            <a:r>
              <a:rPr lang="ru-RU" dirty="0"/>
              <a:t>;</a:t>
            </a:r>
          </a:p>
          <a:p>
            <a:r>
              <a:rPr lang="ru-RU" dirty="0"/>
              <a:t>2.Детонатори та запали;</a:t>
            </a:r>
          </a:p>
          <a:p>
            <a:r>
              <a:rPr lang="ru-RU" dirty="0"/>
              <a:t>3.Ручні </a:t>
            </a:r>
            <a:r>
              <a:rPr lang="ru-RU" dirty="0" err="1"/>
              <a:t>гранати</a:t>
            </a:r>
            <a:r>
              <a:rPr lang="ru-RU" dirty="0"/>
              <a:t>;</a:t>
            </a:r>
          </a:p>
          <a:p>
            <a:r>
              <a:rPr lang="ru-RU" dirty="0"/>
              <a:t>4.Протипіхотні </a:t>
            </a:r>
            <a:r>
              <a:rPr lang="ru-RU" dirty="0" err="1"/>
              <a:t>міни</a:t>
            </a:r>
            <a:r>
              <a:rPr lang="ru-RU" dirty="0"/>
              <a:t>;</a:t>
            </a:r>
          </a:p>
          <a:p>
            <a:r>
              <a:rPr lang="ru-RU" dirty="0"/>
              <a:t>5.Протитанкові </a:t>
            </a:r>
            <a:r>
              <a:rPr lang="ru-RU" dirty="0" err="1"/>
              <a:t>міни</a:t>
            </a:r>
            <a:r>
              <a:rPr lang="ru-RU" dirty="0"/>
              <a:t>;</a:t>
            </a:r>
          </a:p>
          <a:p>
            <a:r>
              <a:rPr lang="ru-RU" dirty="0"/>
              <a:t>6.Мінометні </a:t>
            </a:r>
            <a:r>
              <a:rPr lang="ru-RU" dirty="0" err="1"/>
              <a:t>міни</a:t>
            </a:r>
            <a:r>
              <a:rPr lang="ru-RU" dirty="0"/>
              <a:t>;</a:t>
            </a:r>
          </a:p>
          <a:p>
            <a:r>
              <a:rPr lang="ru-RU" dirty="0"/>
              <a:t>7.Касетні </a:t>
            </a:r>
            <a:r>
              <a:rPr lang="ru-RU" dirty="0" err="1"/>
              <a:t>боєприпаси</a:t>
            </a:r>
            <a:r>
              <a:rPr lang="ru-RU" dirty="0"/>
              <a:t>;</a:t>
            </a:r>
          </a:p>
          <a:p>
            <a:r>
              <a:rPr lang="ru-RU" dirty="0"/>
              <a:t>8.Артилерійські </a:t>
            </a:r>
            <a:r>
              <a:rPr lang="ru-RU" dirty="0" err="1"/>
              <a:t>боєприпаси</a:t>
            </a:r>
            <a:r>
              <a:rPr lang="ru-RU" dirty="0"/>
              <a:t>;</a:t>
            </a:r>
          </a:p>
          <a:p>
            <a:r>
              <a:rPr lang="ru-RU" dirty="0"/>
              <a:t>9.Авіаційні бомби;</a:t>
            </a:r>
          </a:p>
          <a:p>
            <a:r>
              <a:rPr lang="ru-RU" dirty="0"/>
              <a:t>10.Саморобні </a:t>
            </a:r>
            <a:r>
              <a:rPr lang="ru-RU" dirty="0" err="1"/>
              <a:t>вибухові</a:t>
            </a:r>
            <a:endParaRPr lang="ru-RU" dirty="0"/>
          </a:p>
          <a:p>
            <a:r>
              <a:rPr lang="ru-RU" dirty="0" err="1"/>
              <a:t>пристрої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44" y="999878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БОЙОВІ ПАТРОНИ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1" y="2559070"/>
            <a:ext cx="4845132" cy="28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ДЕТОНАТОРИ ТА ЗАПАЛИ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38" y="2538268"/>
            <a:ext cx="3438154" cy="2758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12" y="2149435"/>
            <a:ext cx="3470415" cy="40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73" y="1995054"/>
            <a:ext cx="6667500" cy="4057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РУЧН</a:t>
            </a:r>
            <a:r>
              <a:rPr lang="uk-UA" dirty="0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ГРАНАТИ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ПРОТИПІХОТНІ МІНИ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80" y="2728249"/>
            <a:ext cx="4431599" cy="2771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8" y="2728250"/>
            <a:ext cx="42481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1096</Words>
  <Application>Microsoft Office PowerPoint</Application>
  <PresentationFormat>Широкоэкранный</PresentationFormat>
  <Paragraphs>103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Натуральные материалы</vt:lpstr>
      <vt:lpstr>     Основні ознаки вибухових пристроїв і речовин, їхні різновиди та класифікація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БОЙОВІ ПАТРОНИ</vt:lpstr>
      <vt:lpstr>ДЕТОНАТОРИ ТА ЗАПАЛИ</vt:lpstr>
      <vt:lpstr>РУЧНІ ГРАНАТИ </vt:lpstr>
      <vt:lpstr>ПРОТИПІХОТНІ МІНИ</vt:lpstr>
      <vt:lpstr>МІНОМЕТНІ МІНИ</vt:lpstr>
      <vt:lpstr>КАСЕТНІ БОЄПРИПАСИ</vt:lpstr>
      <vt:lpstr>АВІАЦІЙНІ БОМБИ </vt:lpstr>
      <vt:lpstr>Презентация PowerPoint</vt:lpstr>
      <vt:lpstr>Презентация PowerPoint</vt:lpstr>
      <vt:lpstr>КЛАСИФІКАЦІЯ ВИБУХОВИХ РЕЧОВИН</vt:lpstr>
      <vt:lpstr>ІНІЦІЮЮЧІ  ВИБУХОВІ РЕЧОВИНИ</vt:lpstr>
      <vt:lpstr>БРИЗАНТНІ ВИБУХОВІ РЕЧОВИНИ ПІДВИЩЕНОЇ ПОТУЖНОСТІ</vt:lpstr>
      <vt:lpstr>БРИЗАНТНІ ВИБУХОВІ РЕЧОВИНИ НОРМАЛЬНОЇ ПОТУЖНОСТІ</vt:lpstr>
      <vt:lpstr>Бризантні вибухові речовини  пониженої потужності</vt:lpstr>
      <vt:lpstr>Метальні  вибухові  речовини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Основні ознаки вибухових пристроїв і речовин, їхні різновиди та класифікація</dc:title>
  <dc:creator>Игорь Александрович</dc:creator>
  <cp:lastModifiedBy>Игорь Александрович</cp:lastModifiedBy>
  <cp:revision>11</cp:revision>
  <dcterms:created xsi:type="dcterms:W3CDTF">2018-04-09T19:08:17Z</dcterms:created>
  <dcterms:modified xsi:type="dcterms:W3CDTF">2018-04-09T21:01:05Z</dcterms:modified>
</cp:coreProperties>
</file>