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0" d="100"/>
          <a:sy n="80" d="100"/>
        </p:scale>
        <p:origin x="782" y="259"/>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dPt>
          <c:dLbls>
            <c:spPr>
              <a:solidFill>
                <a:prstClr val="white">
                  <a:alpha val="75000"/>
                </a:prstClr>
              </a:solidFill>
              <a:ln w="9525">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ru-RU"/>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Лист1!$A$2:$A$6</c:f>
              <c:strCache>
                <c:ptCount val="5"/>
                <c:pt idx="0">
                  <c:v>до 18 років </c:v>
                </c:pt>
                <c:pt idx="1">
                  <c:v>18-25 років</c:v>
                </c:pt>
                <c:pt idx="2">
                  <c:v>26-30 років</c:v>
                </c:pt>
                <c:pt idx="3">
                  <c:v>31-35 років</c:v>
                </c:pt>
                <c:pt idx="4">
                  <c:v>41-50 років</c:v>
                </c:pt>
              </c:strCache>
            </c:strRef>
          </c:cat>
          <c:val>
            <c:numRef>
              <c:f>Лист1!$B$2:$B$6</c:f>
              <c:numCache>
                <c:formatCode>General</c:formatCode>
                <c:ptCount val="5"/>
                <c:pt idx="0">
                  <c:v>10</c:v>
                </c:pt>
                <c:pt idx="1">
                  <c:v>28</c:v>
                </c:pt>
                <c:pt idx="2">
                  <c:v>25</c:v>
                </c:pt>
                <c:pt idx="3">
                  <c:v>32</c:v>
                </c:pt>
                <c:pt idx="4">
                  <c:v>5</c:v>
                </c:pt>
              </c:numCache>
            </c:numRef>
          </c:val>
        </c:ser>
        <c:dLbls>
          <c:showLegendKey val="0"/>
          <c:showVal val="0"/>
          <c:showCatName val="0"/>
          <c:showSerName val="0"/>
          <c:showPercent val="0"/>
          <c:showBubbleSize val="0"/>
          <c:showLeaderLines val="0"/>
        </c:dLbls>
        <c:firstSliceAng val="0"/>
      </c:pie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ru-RU"/>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12/3/2018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6000" dirty="0" smtClean="0"/>
              <a:t>В И М А Г А Н </a:t>
            </a:r>
            <a:r>
              <a:rPr lang="uk-UA" sz="6000" dirty="0" err="1" smtClean="0"/>
              <a:t>Н</a:t>
            </a:r>
            <a:r>
              <a:rPr lang="uk-UA" sz="6000" dirty="0" smtClean="0"/>
              <a:t> Я</a:t>
            </a:r>
            <a:endParaRPr lang="ru-RU" sz="6000" dirty="0"/>
          </a:p>
        </p:txBody>
      </p:sp>
      <p:sp>
        <p:nvSpPr>
          <p:cNvPr id="3" name="Подзаголовок 2"/>
          <p:cNvSpPr>
            <a:spLocks noGrp="1"/>
          </p:cNvSpPr>
          <p:nvPr>
            <p:ph type="subTitle" idx="1"/>
          </p:nvPr>
        </p:nvSpPr>
        <p:spPr/>
        <p:txBody>
          <a:bodyPr/>
          <a:lstStyle/>
          <a:p>
            <a:r>
              <a:rPr lang="uk-UA" dirty="0" smtClean="0"/>
              <a:t>Ярошенко Т. С., ПР-402</a:t>
            </a:r>
            <a:endParaRPr lang="ru-RU" dirty="0"/>
          </a:p>
        </p:txBody>
      </p:sp>
    </p:spTree>
    <p:extLst>
      <p:ext uri="{BB962C8B-B14F-4D97-AF65-F5344CB8AC3E}">
        <p14:creationId xmlns:p14="http://schemas.microsoft.com/office/powerpoint/2010/main" val="3622909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0144" y="355600"/>
            <a:ext cx="5538789" cy="749133"/>
          </a:xfrm>
        </p:spPr>
        <p:txBody>
          <a:bodyPr/>
          <a:lstStyle/>
          <a:p>
            <a:r>
              <a:rPr lang="uk-UA" dirty="0"/>
              <a:t>Огляд </a:t>
            </a:r>
            <a:r>
              <a:rPr lang="uk-UA" dirty="0" smtClean="0"/>
              <a:t>Предметів.</a:t>
            </a:r>
            <a:endParaRPr lang="ru-RU" dirty="0"/>
          </a:p>
        </p:txBody>
      </p:sp>
      <p:sp>
        <p:nvSpPr>
          <p:cNvPr id="6" name="Rectangle 3"/>
          <p:cNvSpPr>
            <a:spLocks noGrp="1" noChangeArrowheads="1"/>
          </p:cNvSpPr>
          <p:nvPr>
            <p:ph type="body" idx="1"/>
          </p:nvPr>
        </p:nvSpPr>
        <p:spPr bwMode="auto">
          <a:xfrm>
            <a:off x="159276" y="1104733"/>
            <a:ext cx="5840538"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defTabSz="914400" eaLnBrk="0" fontAlgn="base" hangingPunct="0">
              <a:spcBef>
                <a:spcPct val="0"/>
              </a:spcBef>
              <a:spcAft>
                <a:spcPct val="0"/>
              </a:spcAft>
              <a:buClrTx/>
              <a:buSzTx/>
            </a:pPr>
            <a:r>
              <a:rPr lang="uk-UA" altLang="ru-RU" dirty="0">
                <a:solidFill>
                  <a:srgbClr val="1F1A17"/>
                </a:solidFill>
                <a:ea typeface="Times New Roman" panose="02020603050405020304" pitchFamily="18" charset="0"/>
              </a:rPr>
              <a:t>Огляду підлягають усі виявлені та вилучені під час огляду місця події, обшуку, виїмки або добровільної видачі предмети. При розслідуванні вимагання такими предметами можуть бути:</a:t>
            </a:r>
            <a:endParaRPr lang="ru-RU" altLang="ru-RU" dirty="0">
              <a:solidFill>
                <a:schemeClr val="tx1"/>
              </a:solidFill>
              <a:ea typeface="Times New Roman" panose="02020603050405020304" pitchFamily="18" charset="0"/>
            </a:endParaRPr>
          </a:p>
          <a:p>
            <a:pPr lvl="0" algn="just" defTabSz="914400" eaLnBrk="0" fontAlgn="base" hangingPunct="0">
              <a:spcBef>
                <a:spcPct val="0"/>
              </a:spcBef>
              <a:spcAft>
                <a:spcPct val="0"/>
              </a:spcAft>
              <a:buClrTx/>
              <a:buSzTx/>
            </a:pPr>
            <a:r>
              <a:rPr lang="uk-UA" altLang="ru-RU" dirty="0">
                <a:solidFill>
                  <a:srgbClr val="1F1A17"/>
                </a:solidFill>
                <a:ea typeface="Times New Roman" panose="02020603050405020304" pitchFamily="18" charset="0"/>
              </a:rPr>
              <a:t>1) пакунки, пакети з грошима або інші предмети вимагання;</a:t>
            </a:r>
            <a:endParaRPr lang="ru-RU" altLang="ru-RU" dirty="0">
              <a:solidFill>
                <a:schemeClr val="tx1"/>
              </a:solidFill>
              <a:ea typeface="Times New Roman" panose="02020603050405020304" pitchFamily="18" charset="0"/>
            </a:endParaRPr>
          </a:p>
          <a:p>
            <a:pPr lvl="0" algn="just" defTabSz="914400" eaLnBrk="0" fontAlgn="base" hangingPunct="0">
              <a:spcBef>
                <a:spcPct val="0"/>
              </a:spcBef>
              <a:spcAft>
                <a:spcPct val="0"/>
              </a:spcAft>
              <a:buClrTx/>
              <a:buSzTx/>
            </a:pPr>
            <a:r>
              <a:rPr lang="uk-UA" altLang="ru-RU" dirty="0">
                <a:solidFill>
                  <a:srgbClr val="1F1A17"/>
                </a:solidFill>
                <a:ea typeface="Times New Roman" panose="02020603050405020304" pitchFamily="18" charset="0"/>
              </a:rPr>
              <a:t>2) </a:t>
            </a:r>
            <a:r>
              <a:rPr lang="uk-UA" altLang="ru-RU" dirty="0" err="1">
                <a:solidFill>
                  <a:srgbClr val="1F1A17"/>
                </a:solidFill>
                <a:ea typeface="Times New Roman" panose="02020603050405020304" pitchFamily="18" charset="0"/>
              </a:rPr>
              <a:t>аудіопристрої</a:t>
            </a:r>
            <a:r>
              <a:rPr lang="uk-UA" altLang="ru-RU" dirty="0">
                <a:solidFill>
                  <a:srgbClr val="1F1A17"/>
                </a:solidFill>
                <a:ea typeface="Times New Roman" panose="02020603050405020304" pitchFamily="18" charset="0"/>
              </a:rPr>
              <a:t> (магнітофон, диктофон), що були використані при проведенні оперативно-розшукових заходів, а також магнітна плівка із записом переговорів потерпілого з вимагачами;</a:t>
            </a:r>
            <a:endParaRPr lang="ru-RU" altLang="ru-RU" dirty="0">
              <a:solidFill>
                <a:schemeClr val="tx1"/>
              </a:solidFill>
              <a:ea typeface="Times New Roman" panose="02020603050405020304" pitchFamily="18" charset="0"/>
            </a:endParaRPr>
          </a:p>
          <a:p>
            <a:pPr lvl="0" algn="just" defTabSz="914400" eaLnBrk="0" fontAlgn="base" hangingPunct="0">
              <a:spcBef>
                <a:spcPct val="0"/>
              </a:spcBef>
              <a:spcAft>
                <a:spcPct val="0"/>
              </a:spcAft>
              <a:buClrTx/>
              <a:buSzTx/>
            </a:pPr>
            <a:r>
              <a:rPr lang="uk-UA" altLang="ru-RU" dirty="0">
                <a:solidFill>
                  <a:srgbClr val="1F1A17"/>
                </a:solidFill>
                <a:ea typeface="Times New Roman" panose="02020603050405020304" pitchFamily="18" charset="0"/>
              </a:rPr>
              <a:t>3) фінансові та господарські документи, що були передані вимагачам раніше, а також документи, укладені потерпілим на їхню користь;</a:t>
            </a:r>
            <a:endParaRPr lang="ru-RU" altLang="ru-RU" dirty="0">
              <a:solidFill>
                <a:schemeClr val="tx1"/>
              </a:solidFill>
              <a:ea typeface="Times New Roman" panose="02020603050405020304" pitchFamily="18" charset="0"/>
            </a:endParaRPr>
          </a:p>
          <a:p>
            <a:pPr lvl="0" algn="just" defTabSz="914400" eaLnBrk="0" fontAlgn="base" hangingPunct="0">
              <a:spcBef>
                <a:spcPct val="0"/>
              </a:spcBef>
              <a:spcAft>
                <a:spcPct val="0"/>
              </a:spcAft>
              <a:buClrTx/>
              <a:buSzTx/>
            </a:pPr>
            <a:r>
              <a:rPr lang="uk-UA" altLang="ru-RU" dirty="0">
                <a:solidFill>
                  <a:srgbClr val="1F1A17"/>
                </a:solidFill>
                <a:ea typeface="Times New Roman" panose="02020603050405020304" pitchFamily="18" charset="0"/>
              </a:rPr>
              <a:t>4) документи, що характеризують організовану злочинну групу та її діяльність;</a:t>
            </a:r>
            <a:endParaRPr lang="ru-RU" altLang="ru-RU" dirty="0">
              <a:solidFill>
                <a:schemeClr val="tx1"/>
              </a:solidFill>
              <a:ea typeface="Times New Roman" panose="02020603050405020304" pitchFamily="18" charset="0"/>
            </a:endParaRPr>
          </a:p>
          <a:p>
            <a:pPr lvl="0" algn="just" defTabSz="914400" eaLnBrk="0" fontAlgn="base" hangingPunct="0">
              <a:spcBef>
                <a:spcPct val="0"/>
              </a:spcBef>
              <a:spcAft>
                <a:spcPct val="0"/>
              </a:spcAft>
              <a:buClrTx/>
              <a:buSzTx/>
            </a:pPr>
            <a:r>
              <a:rPr lang="uk-UA" altLang="ru-RU" dirty="0">
                <a:solidFill>
                  <a:srgbClr val="1F1A17"/>
                </a:solidFill>
                <a:ea typeface="Times New Roman" panose="02020603050405020304" pitchFamily="18" charset="0"/>
              </a:rPr>
              <a:t>5) зброя (вогнепальна і газова), вибухові пристрої, наркотичні речовини (оглядаються за участю спеціаліста), а також предмети маскування зовнішності, фальшиві документи.</a:t>
            </a:r>
            <a:endParaRPr lang="uk-UA" altLang="ru-RU" dirty="0">
              <a:solidFill>
                <a:schemeClr val="tx1"/>
              </a:solidFill>
            </a:endParaRPr>
          </a:p>
        </p:txBody>
      </p:sp>
      <p:sp>
        <p:nvSpPr>
          <p:cNvPr id="3" name="Прямоугольник 2"/>
          <p:cNvSpPr/>
          <p:nvPr/>
        </p:nvSpPr>
        <p:spPr>
          <a:xfrm>
            <a:off x="7196609" y="458402"/>
            <a:ext cx="2058577" cy="646331"/>
          </a:xfrm>
          <a:prstGeom prst="rect">
            <a:avLst/>
          </a:prstGeom>
        </p:spPr>
        <p:txBody>
          <a:bodyPr wrap="none">
            <a:spAutoFit/>
          </a:bodyPr>
          <a:lstStyle/>
          <a:p>
            <a:r>
              <a:rPr lang="uk-UA" sz="3600" dirty="0" smtClean="0"/>
              <a:t>ОБШУК.</a:t>
            </a:r>
            <a:endParaRPr lang="ru-RU" sz="3600" dirty="0"/>
          </a:p>
        </p:txBody>
      </p:sp>
      <p:sp>
        <p:nvSpPr>
          <p:cNvPr id="8" name="Rectangle 3"/>
          <p:cNvSpPr txBox="1">
            <a:spLocks noChangeArrowheads="1"/>
          </p:cNvSpPr>
          <p:nvPr/>
        </p:nvSpPr>
        <p:spPr bwMode="auto">
          <a:xfrm>
            <a:off x="6160682" y="1104733"/>
            <a:ext cx="5489451" cy="52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just" defTabSz="914400" eaLnBrk="0" fontAlgn="base" hangingPunct="0">
              <a:spcBef>
                <a:spcPct val="0"/>
              </a:spcBef>
              <a:spcAft>
                <a:spcPct val="0"/>
              </a:spcAft>
              <a:buClrTx/>
              <a:buSzTx/>
            </a:pPr>
            <a:r>
              <a:rPr lang="uk-UA" altLang="ru-RU" dirty="0" smtClean="0">
                <a:solidFill>
                  <a:srgbClr val="1F1A17"/>
                </a:solidFill>
                <a:ea typeface="Times New Roman" panose="02020603050405020304" pitchFamily="18" charset="0"/>
              </a:rPr>
              <a:t>При </a:t>
            </a:r>
            <a:r>
              <a:rPr lang="uk-UA" altLang="ru-RU" dirty="0">
                <a:solidFill>
                  <a:srgbClr val="1F1A17"/>
                </a:solidFill>
                <a:ea typeface="Times New Roman" panose="02020603050405020304" pitchFamily="18" charset="0"/>
              </a:rPr>
              <a:t>розслідуванні вимагання є невідкладною слідчою дією, під час здійснення якої максимально повинен бути використаний чинник раптовості при мінімальному витоку інформації про терміни і місце проведення</a:t>
            </a:r>
            <a:r>
              <a:rPr lang="uk-UA" altLang="ru-RU" dirty="0" smtClean="0">
                <a:solidFill>
                  <a:srgbClr val="1F1A17"/>
                </a:solidFill>
                <a:ea typeface="Times New Roman" panose="02020603050405020304" pitchFamily="18" charset="0"/>
              </a:rPr>
              <a:t>.</a:t>
            </a:r>
            <a:br>
              <a:rPr lang="uk-UA" altLang="ru-RU" dirty="0" smtClean="0">
                <a:solidFill>
                  <a:srgbClr val="1F1A17"/>
                </a:solidFill>
                <a:ea typeface="Times New Roman" panose="02020603050405020304" pitchFamily="18" charset="0"/>
              </a:rPr>
            </a:br>
            <a:r>
              <a:rPr lang="uk-UA" altLang="ru-RU" dirty="0" smtClean="0">
                <a:solidFill>
                  <a:srgbClr val="1F1A17"/>
                </a:solidFill>
                <a:ea typeface="Times New Roman" panose="02020603050405020304" pitchFamily="18" charset="0"/>
              </a:rPr>
              <a:t>Слід шукати: </a:t>
            </a:r>
            <a:r>
              <a:rPr lang="uk-UA" altLang="ru-RU" dirty="0" smtClean="0">
                <a:solidFill>
                  <a:schemeClr val="bg1"/>
                </a:solidFill>
                <a:ea typeface="Times New Roman" panose="02020603050405020304" pitchFamily="18" charset="0"/>
              </a:rPr>
              <a:t>отримані </a:t>
            </a:r>
            <a:r>
              <a:rPr lang="uk-UA" altLang="ru-RU" dirty="0">
                <a:solidFill>
                  <a:schemeClr val="bg1"/>
                </a:solidFill>
                <a:ea typeface="Times New Roman" panose="02020603050405020304" pitchFamily="18" charset="0"/>
              </a:rPr>
              <a:t>від потерпілого дорогоцінності, аудіо- і відеоапаратуру, антикварні речі, ікони, картини, цінні папери на </a:t>
            </a:r>
            <a:r>
              <a:rPr lang="uk-UA" altLang="ru-RU" dirty="0" smtClean="0">
                <a:solidFill>
                  <a:schemeClr val="bg1"/>
                </a:solidFill>
                <a:ea typeface="Times New Roman" panose="02020603050405020304" pitchFamily="18" charset="0"/>
              </a:rPr>
              <a:t>пред’явника;</a:t>
            </a:r>
            <a:r>
              <a:rPr lang="ru-RU" altLang="ru-RU" dirty="0" smtClean="0">
                <a:solidFill>
                  <a:schemeClr val="bg1"/>
                </a:solidFill>
                <a:ea typeface="Times New Roman" panose="02020603050405020304" pitchFamily="18" charset="0"/>
              </a:rPr>
              <a:t> </a:t>
            </a:r>
            <a:r>
              <a:rPr lang="uk-UA" altLang="ru-RU" dirty="0" smtClean="0">
                <a:solidFill>
                  <a:schemeClr val="bg1"/>
                </a:solidFill>
                <a:ea typeface="Times New Roman" panose="02020603050405020304" pitchFamily="18" charset="0"/>
              </a:rPr>
              <a:t>документи</a:t>
            </a:r>
            <a:r>
              <a:rPr lang="uk-UA" altLang="ru-RU" dirty="0">
                <a:solidFill>
                  <a:schemeClr val="bg1"/>
                </a:solidFill>
                <a:ea typeface="Times New Roman" panose="02020603050405020304" pitchFamily="18" charset="0"/>
              </a:rPr>
              <a:t>, що підтверджують одержання від потерпілого об’єкта вимагання (квитанції переказів, товарно-транспортні накладні, прибутково-видаткові ордери та ін.);</a:t>
            </a:r>
            <a:endParaRPr lang="ru-RU" altLang="ru-RU" dirty="0">
              <a:solidFill>
                <a:schemeClr val="bg1"/>
              </a:solidFill>
              <a:ea typeface="Times New Roman" panose="02020603050405020304" pitchFamily="18" charset="0"/>
            </a:endParaRPr>
          </a:p>
          <a:p>
            <a:pPr lvl="0" algn="just" defTabSz="914400" eaLnBrk="0" fontAlgn="base" hangingPunct="0">
              <a:spcBef>
                <a:spcPct val="0"/>
              </a:spcBef>
              <a:spcAft>
                <a:spcPct val="0"/>
              </a:spcAft>
              <a:buClrTx/>
              <a:buSzTx/>
            </a:pPr>
            <a:r>
              <a:rPr lang="uk-UA" altLang="ru-RU" dirty="0" smtClean="0">
                <a:solidFill>
                  <a:schemeClr val="bg1"/>
                </a:solidFill>
                <a:ea typeface="Times New Roman" panose="02020603050405020304" pitchFamily="18" charset="0"/>
              </a:rPr>
              <a:t>цінні папери; зброю </a:t>
            </a:r>
            <a:r>
              <a:rPr lang="uk-UA" altLang="ru-RU" dirty="0">
                <a:solidFill>
                  <a:schemeClr val="bg1"/>
                </a:solidFill>
                <a:ea typeface="Times New Roman" panose="02020603050405020304" pitchFamily="18" charset="0"/>
              </a:rPr>
              <a:t>(вогнепальну і газову), боєприпаси, вибухові пристрої, електрошокову апаратуру, </a:t>
            </a:r>
            <a:r>
              <a:rPr lang="uk-UA" altLang="ru-RU" dirty="0" smtClean="0">
                <a:solidFill>
                  <a:schemeClr val="bg1"/>
                </a:solidFill>
                <a:ea typeface="Times New Roman" panose="02020603050405020304" pitchFamily="18" charset="0"/>
              </a:rPr>
              <a:t>наручники;</a:t>
            </a:r>
            <a:r>
              <a:rPr lang="ru-RU" altLang="ru-RU" dirty="0" smtClean="0">
                <a:solidFill>
                  <a:schemeClr val="bg1"/>
                </a:solidFill>
                <a:ea typeface="Times New Roman" panose="02020603050405020304" pitchFamily="18" charset="0"/>
              </a:rPr>
              <a:t> </a:t>
            </a:r>
            <a:r>
              <a:rPr lang="uk-UA" altLang="ru-RU" dirty="0" smtClean="0">
                <a:solidFill>
                  <a:schemeClr val="bg1"/>
                </a:solidFill>
                <a:ea typeface="Times New Roman" panose="02020603050405020304" pitchFamily="18" charset="0"/>
              </a:rPr>
              <a:t>фальшиві </a:t>
            </a:r>
            <a:r>
              <a:rPr lang="uk-UA" altLang="ru-RU" dirty="0">
                <a:solidFill>
                  <a:schemeClr val="bg1"/>
                </a:solidFill>
                <a:ea typeface="Times New Roman" panose="02020603050405020304" pitchFamily="18" charset="0"/>
              </a:rPr>
              <a:t>документи, що дають право на здійснення владних повноважень</a:t>
            </a:r>
            <a:r>
              <a:rPr lang="uk-UA" altLang="ru-RU" dirty="0" smtClean="0">
                <a:solidFill>
                  <a:schemeClr val="bg1"/>
                </a:solidFill>
                <a:ea typeface="Times New Roman" panose="02020603050405020304" pitchFamily="18" charset="0"/>
              </a:rPr>
              <a:t>;  тощо.</a:t>
            </a:r>
            <a:endParaRPr lang="uk-UA" altLang="ru-RU" dirty="0">
              <a:solidFill>
                <a:schemeClr val="bg1"/>
              </a:solidFill>
            </a:endParaRPr>
          </a:p>
          <a:p>
            <a:pPr algn="just" defTabSz="914400" eaLnBrk="0" fontAlgn="base" hangingPunct="0">
              <a:spcBef>
                <a:spcPct val="0"/>
              </a:spcBef>
              <a:spcAft>
                <a:spcPct val="0"/>
              </a:spcAft>
              <a:buClrTx/>
              <a:buSzTx/>
            </a:pPr>
            <a:endParaRPr lang="uk-UA" altLang="ru-RU" sz="1000" dirty="0">
              <a:solidFill>
                <a:schemeClr val="tx1"/>
              </a:solidFill>
            </a:endParaRPr>
          </a:p>
        </p:txBody>
      </p:sp>
    </p:spTree>
    <p:extLst>
      <p:ext uri="{BB962C8B-B14F-4D97-AF65-F5344CB8AC3E}">
        <p14:creationId xmlns:p14="http://schemas.microsoft.com/office/powerpoint/2010/main" val="1743481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18613" y="91070"/>
            <a:ext cx="4895322" cy="1164000"/>
          </a:xfrm>
        </p:spPr>
        <p:txBody>
          <a:bodyPr>
            <a:normAutofit/>
          </a:bodyPr>
          <a:lstStyle/>
          <a:p>
            <a:r>
              <a:rPr lang="uk-UA" dirty="0" smtClean="0"/>
              <a:t>Допит.</a:t>
            </a:r>
            <a:endParaRPr lang="ru-RU" dirty="0"/>
          </a:p>
        </p:txBody>
      </p:sp>
      <p:pic>
        <p:nvPicPr>
          <p:cNvPr id="8194" name="Picture 2" descr="ÐÐ¾Ð²âÑÐ·Ð°Ð½Ðµ Ð·Ð¾Ð±ÑÐ°Ð¶ÐµÐ½Ð½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09" y="1255070"/>
            <a:ext cx="5220758" cy="27189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Grp="1" noChangeArrowheads="1"/>
          </p:cNvSpPr>
          <p:nvPr>
            <p:ph type="body" idx="1"/>
          </p:nvPr>
        </p:nvSpPr>
        <p:spPr bwMode="auto">
          <a:xfrm>
            <a:off x="5554135" y="1191810"/>
            <a:ext cx="6570131"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smtClean="0">
                <a:ln>
                  <a:noFill/>
                </a:ln>
                <a:solidFill>
                  <a:srgbClr val="1F1A17"/>
                </a:solidFill>
                <a:effectLst/>
                <a:ea typeface="Times New Roman" panose="02020603050405020304" pitchFamily="18" charset="0"/>
              </a:rPr>
              <a:t>Під час </a:t>
            </a:r>
            <a:r>
              <a:rPr kumimoji="0" lang="uk-UA" altLang="ru-RU" sz="1600" b="1" i="1" u="none" strike="noStrike" cap="none" normalizeH="0" baseline="0" dirty="0" smtClean="0">
                <a:ln>
                  <a:noFill/>
                </a:ln>
                <a:solidFill>
                  <a:srgbClr val="1F1A17"/>
                </a:solidFill>
                <a:effectLst/>
                <a:ea typeface="Times New Roman" panose="02020603050405020304" pitchFamily="18" charset="0"/>
              </a:rPr>
              <a:t>допиту потерпілого</a:t>
            </a:r>
            <a:r>
              <a:rPr kumimoji="0" lang="uk-UA" altLang="ru-RU" sz="1600" b="0" i="0" u="none" strike="noStrike" cap="none" normalizeH="0" baseline="0" dirty="0" smtClean="0">
                <a:ln>
                  <a:noFill/>
                </a:ln>
                <a:solidFill>
                  <a:srgbClr val="1F1A17"/>
                </a:solidFill>
                <a:effectLst/>
                <a:ea typeface="Times New Roman" panose="02020603050405020304" pitchFamily="18" charset="0"/>
              </a:rPr>
              <a:t> необхідно докладно з’ясувати:</a:t>
            </a:r>
            <a:endParaRPr kumimoji="0" lang="ru-RU" altLang="ru-RU" sz="1400" b="0" i="0" u="none" strike="noStrike" cap="none" normalizeH="0" baseline="0" dirty="0" smtClean="0">
              <a:ln>
                <a:noFill/>
              </a:ln>
              <a:solidFill>
                <a:schemeClr val="tx1"/>
              </a:solidFill>
              <a:effectLst/>
              <a:ea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smtClean="0">
                <a:ln>
                  <a:noFill/>
                </a:ln>
                <a:solidFill>
                  <a:srgbClr val="1F1A17"/>
                </a:solidFill>
                <a:effectLst/>
                <a:ea typeface="Times New Roman" panose="02020603050405020304" pitchFamily="18" charset="0"/>
              </a:rPr>
              <a:t>1) чи відомі потерпілому особи вимагачів, хто вони, у яких стосунках із ними він перебував до вимагання; якщо особи вимагачів потерпілому не відомі, то кого і на підставі яких даних він може підозрювати і хто, на його думку, міг поінформувати вимагачів;</a:t>
            </a:r>
            <a:endParaRPr kumimoji="0" lang="ru-RU" altLang="ru-RU" sz="1400" b="0" i="0" u="none" strike="noStrike" cap="none" normalizeH="0" baseline="0" dirty="0" smtClean="0">
              <a:ln>
                <a:noFill/>
              </a:ln>
              <a:solidFill>
                <a:schemeClr val="tx1"/>
              </a:solidFill>
              <a:effectLst/>
              <a:ea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smtClean="0">
                <a:ln>
                  <a:noFill/>
                </a:ln>
                <a:solidFill>
                  <a:srgbClr val="1F1A17"/>
                </a:solidFill>
                <a:effectLst/>
                <a:ea typeface="Times New Roman" panose="02020603050405020304" pitchFamily="18" charset="0"/>
              </a:rPr>
              <a:t>2) чи вперше вимагачі висунули незаконні вимоги або вони висловлювалися неодноразово;</a:t>
            </a:r>
            <a:endParaRPr kumimoji="0" lang="ru-RU" altLang="ru-RU" sz="1400" b="0" i="0" u="none" strike="noStrike" cap="none" normalizeH="0" baseline="0" dirty="0" smtClean="0">
              <a:ln>
                <a:noFill/>
              </a:ln>
              <a:solidFill>
                <a:schemeClr val="tx1"/>
              </a:solidFill>
              <a:effectLst/>
              <a:ea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smtClean="0">
                <a:ln>
                  <a:noFill/>
                </a:ln>
                <a:solidFill>
                  <a:srgbClr val="1F1A17"/>
                </a:solidFill>
                <a:effectLst/>
                <a:ea typeface="Times New Roman" panose="02020603050405020304" pitchFamily="18" charset="0"/>
              </a:rPr>
              <a:t>3) в якій формі висувалися вимоги: усній (під час зустрічі або по телефону) або письмовій;</a:t>
            </a:r>
            <a:endParaRPr kumimoji="0" lang="ru-RU" altLang="ru-RU" sz="1400" b="0" i="0" u="none" strike="noStrike" cap="none" normalizeH="0" baseline="0" dirty="0" smtClean="0">
              <a:ln>
                <a:noFill/>
              </a:ln>
              <a:solidFill>
                <a:schemeClr val="tx1"/>
              </a:solidFill>
              <a:effectLst/>
              <a:ea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smtClean="0">
                <a:ln>
                  <a:noFill/>
                </a:ln>
                <a:solidFill>
                  <a:srgbClr val="1F1A17"/>
                </a:solidFill>
                <a:effectLst/>
                <a:ea typeface="Times New Roman" panose="02020603050405020304" pitchFamily="18" charset="0"/>
              </a:rPr>
              <a:t>4) що саме вимагалося і що обіцяли вимагачі у разі виконання їхніх вимог;</a:t>
            </a:r>
          </a:p>
          <a:p>
            <a:pPr marL="0" marR="0" lvl="0" indent="0" defTabSz="914400" rtl="0" eaLnBrk="0" fontAlgn="base" latinLnBrk="0" hangingPunct="0">
              <a:lnSpc>
                <a:spcPct val="100000"/>
              </a:lnSpc>
              <a:spcBef>
                <a:spcPct val="0"/>
              </a:spcBef>
              <a:spcAft>
                <a:spcPct val="0"/>
              </a:spcAft>
              <a:buClrTx/>
              <a:buSzTx/>
              <a:buFontTx/>
              <a:buNone/>
              <a:tabLst/>
            </a:pPr>
            <a:r>
              <a:rPr lang="uk-UA" altLang="ru-RU" sz="1600" dirty="0" smtClean="0">
                <a:solidFill>
                  <a:srgbClr val="1F1A17"/>
                </a:solidFill>
              </a:rPr>
              <a:t>тощо.</a:t>
            </a:r>
            <a:endParaRPr kumimoji="0" lang="uk-UA" altLang="ru-RU" sz="2000" b="0" i="0" u="none" strike="noStrike" cap="none" normalizeH="0" baseline="0" dirty="0" smtClean="0">
              <a:ln>
                <a:noFill/>
              </a:ln>
              <a:solidFill>
                <a:schemeClr val="tx1"/>
              </a:solidFill>
              <a:effectLst/>
            </a:endParaRPr>
          </a:p>
        </p:txBody>
      </p:sp>
      <p:sp>
        <p:nvSpPr>
          <p:cNvPr id="6" name="Rectangle 4"/>
          <p:cNvSpPr>
            <a:spLocks noChangeArrowheads="1"/>
          </p:cNvSpPr>
          <p:nvPr/>
        </p:nvSpPr>
        <p:spPr bwMode="auto">
          <a:xfrm>
            <a:off x="350309" y="4094063"/>
            <a:ext cx="8548158"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2000" b="1" i="1" u="none" strike="noStrike" cap="none" normalizeH="0" baseline="0" dirty="0" smtClean="0">
                <a:ln>
                  <a:noFill/>
                </a:ln>
                <a:solidFill>
                  <a:srgbClr val="1F1A17"/>
                </a:solidFill>
                <a:effectLst/>
                <a:ea typeface="Times New Roman" panose="02020603050405020304" pitchFamily="18" charset="0"/>
              </a:rPr>
              <a:t>Допит обвинувачених (підозрюваних)</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smtClean="0">
                <a:ln>
                  <a:noFill/>
                </a:ln>
                <a:solidFill>
                  <a:srgbClr val="1F1A17"/>
                </a:solidFill>
                <a:effectLst/>
                <a:ea typeface="Times New Roman" panose="02020603050405020304" pitchFamily="18" charset="0"/>
              </a:rPr>
              <a:t>є важливим джерелом одержання незаперечних доказів від того або іншого суб’єкта у вчиненому злочині. При організації допиту обвинувачених (підозрюваних) у вчиненні вимагання слідчому необхідно враховувати такі обставини:</a:t>
            </a:r>
            <a:endParaRPr kumimoji="0" lang="ru-RU" altLang="ru-RU" sz="1400" b="0" i="0" u="none" strike="noStrike" cap="none" normalizeH="0" baseline="0" dirty="0" smtClean="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smtClean="0">
                <a:ln>
                  <a:noFill/>
                </a:ln>
                <a:solidFill>
                  <a:srgbClr val="1F1A17"/>
                </a:solidFill>
                <a:effectLst/>
                <a:ea typeface="Times New Roman" panose="02020603050405020304" pitchFamily="18" charset="0"/>
              </a:rPr>
              <a:t>1) хвилювання вимагачів після їхнього затримання «на гарячому», необізнаність злочинців про обсяг доказів, що є у розпорядженні слідства;</a:t>
            </a:r>
            <a:endParaRPr kumimoji="0" lang="ru-RU" altLang="ru-RU" sz="1400" b="0" i="0" u="none" strike="noStrike" cap="none" normalizeH="0" baseline="0" dirty="0" smtClean="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smtClean="0">
                <a:ln>
                  <a:noFill/>
                </a:ln>
                <a:solidFill>
                  <a:srgbClr val="1F1A17"/>
                </a:solidFill>
                <a:effectLst/>
                <a:ea typeface="Times New Roman" panose="02020603050405020304" pitchFamily="18" charset="0"/>
              </a:rPr>
              <a:t>2) суперечності в злочинній групі, акцентування уваги на тих співучасниках, які перебувають у конфронтації з лідером, не згодні з розробленим ним планом здійснення акту вимагання, не задоволені поділом злочинного прибутку.</a:t>
            </a:r>
            <a:endParaRPr kumimoji="0" lang="uk-UA" altLang="ru-RU" sz="2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887144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359" y="0"/>
            <a:ext cx="8595254" cy="943867"/>
          </a:xfrm>
        </p:spPr>
        <p:txBody>
          <a:bodyPr/>
          <a:lstStyle/>
          <a:p>
            <a:r>
              <a:rPr lang="uk-UA" dirty="0" smtClean="0"/>
              <a:t>Свідки.</a:t>
            </a:r>
            <a:endParaRPr lang="ru-RU" dirty="0"/>
          </a:p>
        </p:txBody>
      </p:sp>
      <p:sp>
        <p:nvSpPr>
          <p:cNvPr id="4" name="Rectangle 1"/>
          <p:cNvSpPr>
            <a:spLocks noGrp="1" noChangeArrowheads="1"/>
          </p:cNvSpPr>
          <p:nvPr>
            <p:ph type="body" idx="1"/>
          </p:nvPr>
        </p:nvSpPr>
        <p:spPr bwMode="auto">
          <a:xfrm>
            <a:off x="623359" y="943867"/>
            <a:ext cx="9101666" cy="3999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b="1" i="1" u="none" strike="noStrike" cap="none" normalizeH="0" baseline="0" dirty="0" smtClean="0">
                <a:ln>
                  <a:noFill/>
                </a:ln>
                <a:solidFill>
                  <a:srgbClr val="1F1A17"/>
                </a:solidFill>
                <a:effectLst/>
                <a:ea typeface="Times New Roman" panose="02020603050405020304" pitchFamily="18" charset="0"/>
              </a:rPr>
              <a:t>Свідками</a:t>
            </a:r>
            <a:r>
              <a:rPr kumimoji="0" lang="uk-UA" altLang="ru-RU" b="0" i="0" u="none" strike="noStrike" cap="none" normalizeH="0" baseline="0" dirty="0" smtClean="0">
                <a:ln>
                  <a:noFill/>
                </a:ln>
                <a:solidFill>
                  <a:srgbClr val="1F1A17"/>
                </a:solidFill>
                <a:effectLst/>
                <a:ea typeface="Times New Roman" panose="02020603050405020304" pitchFamily="18" charset="0"/>
              </a:rPr>
              <a:t> у справі про вимагання можуть бути допитані: члени сім’ї потерпілого, інші особи, з якими потерпілий перебував у ділових, приятельських або інтимних стосунках; злочинці; особи, в яких потерпілий брав гроші в борг, що призначалися для вимагачів, або ті, що на прохання потерпілого повинні були вчинити дії на користь вимагачів; боржники потерпілого, які були змушені раніше обумовленого терміну повернути йому борг або відсотки з позики; родичі, друзі, знайомі обвинувачених, а також особи, яким відомі зв’язки та спосіб життя обвинувачених; випадкові особи, яким злочинці заподіяли матеріальну або фізичну шкоду як попередження або залякування (підпал, вибух); очевидці захоплення заручників або викрадення громадян, передачі цінностей, а також громадяни, які мешкають неподалік від місця утримання заручників (наприклад, робітники заміських кемпінгів або пансіонатів, сусіди по гаражному кооперативу та ін.).</a:t>
            </a:r>
            <a:endParaRPr kumimoji="0" lang="uk-UA" altLang="ru-RU"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783379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Ð ÐµÐ·ÑÐ»ÑÑÐ°Ñ Ð¿Ð¾ÑÑÐºÑ Ð·Ð¾Ð±ÑÐ°Ð¶ÐµÐ½Ñ Ð·Ð° Ð·Ð°Ð¿Ð¸ÑÐ¾Ð¼ &quot;ÐµÐºÑÐ¿ÐµÑÑÐ¸Ð·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843666"/>
            <a:ext cx="5826125" cy="332921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36561" y="180974"/>
            <a:ext cx="7145339" cy="1421175"/>
          </a:xfrm>
        </p:spPr>
        <p:txBody>
          <a:bodyPr/>
          <a:lstStyle/>
          <a:p>
            <a:r>
              <a:rPr lang="uk-UA" dirty="0" smtClean="0"/>
              <a:t>Судові експертизи.</a:t>
            </a:r>
            <a:br>
              <a:rPr lang="uk-UA" dirty="0" smtClean="0"/>
            </a:br>
            <a:endParaRPr lang="ru-RU" dirty="0"/>
          </a:p>
        </p:txBody>
      </p:sp>
      <p:sp>
        <p:nvSpPr>
          <p:cNvPr id="4" name="Rectangle 1"/>
          <p:cNvSpPr>
            <a:spLocks noGrp="1" noChangeArrowheads="1"/>
          </p:cNvSpPr>
          <p:nvPr>
            <p:ph type="body" idx="1"/>
          </p:nvPr>
        </p:nvSpPr>
        <p:spPr bwMode="auto">
          <a:xfrm>
            <a:off x="307975" y="982219"/>
            <a:ext cx="1032668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smtClean="0">
                <a:ln>
                  <a:noFill/>
                </a:ln>
                <a:solidFill>
                  <a:srgbClr val="1F1A17"/>
                </a:solidFill>
                <a:effectLst/>
                <a:latin typeface="Arial" panose="020B0604020202020204" pitchFamily="34" charset="0"/>
                <a:ea typeface="Times New Roman" panose="02020603050405020304" pitchFamily="18" charset="0"/>
              </a:rPr>
              <a:t>При розслідуванні вимагання можуть призначатися такі </a:t>
            </a:r>
            <a:r>
              <a:rPr kumimoji="0" lang="uk-UA" altLang="ru-RU" sz="1600" b="1" i="1" u="none" strike="noStrike" cap="none" normalizeH="0" baseline="0" dirty="0" smtClean="0">
                <a:ln>
                  <a:noFill/>
                </a:ln>
                <a:solidFill>
                  <a:srgbClr val="1F1A17"/>
                </a:solidFill>
                <a:effectLst/>
                <a:latin typeface="Arial" panose="020B0604020202020204" pitchFamily="34" charset="0"/>
                <a:ea typeface="Times New Roman" panose="02020603050405020304" pitchFamily="18" charset="0"/>
              </a:rPr>
              <a:t>судові</a:t>
            </a:r>
            <a:r>
              <a:rPr kumimoji="0" lang="uk-UA" altLang="ru-RU" sz="1600" b="0" i="0" u="none" strike="noStrike" cap="none" normalizeH="0" baseline="0" dirty="0" smtClean="0">
                <a:ln>
                  <a:noFill/>
                </a:ln>
                <a:solidFill>
                  <a:srgbClr val="1F1A17"/>
                </a:solidFill>
                <a:effectLst/>
                <a:latin typeface="Arial" panose="020B0604020202020204" pitchFamily="34" charset="0"/>
                <a:ea typeface="Times New Roman" panose="02020603050405020304" pitchFamily="18" charset="0"/>
              </a:rPr>
              <a:t> </a:t>
            </a:r>
            <a:r>
              <a:rPr kumimoji="0" lang="uk-UA" altLang="ru-RU" sz="1600" b="1" i="1" u="none" strike="noStrike" cap="none" normalizeH="0" baseline="0" dirty="0" smtClean="0">
                <a:ln>
                  <a:noFill/>
                </a:ln>
                <a:solidFill>
                  <a:srgbClr val="1F1A17"/>
                </a:solidFill>
                <a:effectLst/>
                <a:latin typeface="Arial" panose="020B0604020202020204" pitchFamily="34" charset="0"/>
                <a:ea typeface="Times New Roman" panose="02020603050405020304" pitchFamily="18" charset="0"/>
              </a:rPr>
              <a:t>експертизи</a:t>
            </a:r>
            <a:r>
              <a:rPr kumimoji="0" lang="uk-UA" altLang="ru-RU" sz="1600" b="0" i="0" u="none" strike="noStrike" cap="none" normalizeH="0" baseline="0" dirty="0" smtClean="0">
                <a:ln>
                  <a:noFill/>
                </a:ln>
                <a:solidFill>
                  <a:srgbClr val="1F1A17"/>
                </a:solidFill>
                <a:effectLst/>
                <a:latin typeface="Arial" panose="020B0604020202020204" pitchFamily="34" charset="0"/>
                <a:ea typeface="Times New Roman" panose="02020603050405020304" pitchFamily="18" charset="0"/>
              </a:rPr>
              <a:t>:</a:t>
            </a:r>
            <a:endPar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600" b="0" i="1" u="none" strike="noStrike" cap="none" normalizeH="0" baseline="0" dirty="0" smtClean="0">
                <a:ln>
                  <a:noFill/>
                </a:ln>
                <a:solidFill>
                  <a:srgbClr val="1F1A17"/>
                </a:solidFill>
                <a:effectLst/>
                <a:latin typeface="Arial" panose="020B0604020202020204" pitchFamily="34" charset="0"/>
                <a:ea typeface="Times New Roman" panose="02020603050405020304" pitchFamily="18" charset="0"/>
              </a:rPr>
              <a:t>судово-медична</a:t>
            </a:r>
            <a:r>
              <a:rPr kumimoji="0" lang="uk-UA" altLang="ru-RU" sz="1600" b="0" i="0" u="none" strike="noStrike" cap="none" normalizeH="0" baseline="0" dirty="0" smtClean="0">
                <a:ln>
                  <a:noFill/>
                </a:ln>
                <a:solidFill>
                  <a:srgbClr val="1F1A17"/>
                </a:solidFill>
                <a:effectLst/>
                <a:latin typeface="Arial" panose="020B0604020202020204" pitchFamily="34" charset="0"/>
                <a:ea typeface="Times New Roman" panose="02020603050405020304" pitchFamily="18" charset="0"/>
              </a:rPr>
              <a:t> — в основному для визначення наявності, ступеня тяжкості, а також давнини і механізму утворення тілесних ушкоджень у потерпілих;</a:t>
            </a:r>
            <a:endPar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uk-UA" altLang="ru-RU" sz="1600" b="0" i="1" u="none" strike="noStrike" cap="none" normalizeH="0" baseline="0" dirty="0" smtClean="0">
              <a:ln>
                <a:noFill/>
              </a:ln>
              <a:solidFill>
                <a:srgbClr val="1F1A17"/>
              </a:solidFill>
              <a:effectLst/>
              <a:latin typeface="Arial" panose="020B0604020202020204" pitchFamily="34" charset="0"/>
              <a:ea typeface="Times New Roman" panose="02020603050405020304" pitchFamily="18" charset="0"/>
            </a:endParaRPr>
          </a:p>
        </p:txBody>
      </p:sp>
      <p:sp>
        <p:nvSpPr>
          <p:cNvPr id="5" name="Прямоугольник 4"/>
          <p:cNvSpPr/>
          <p:nvPr/>
        </p:nvSpPr>
        <p:spPr>
          <a:xfrm>
            <a:off x="6229350" y="1843666"/>
            <a:ext cx="5200650" cy="3693319"/>
          </a:xfrm>
          <a:prstGeom prst="rect">
            <a:avLst/>
          </a:prstGeom>
        </p:spPr>
        <p:txBody>
          <a:bodyPr wrap="square">
            <a:spAutoFit/>
          </a:bodyPr>
          <a:lstStyle/>
          <a:p>
            <a:pPr lvl="0" algn="just" defTabSz="914400" eaLnBrk="0" fontAlgn="base" hangingPunct="0">
              <a:spcBef>
                <a:spcPct val="0"/>
              </a:spcBef>
              <a:spcAft>
                <a:spcPct val="0"/>
              </a:spcAft>
            </a:pPr>
            <a:r>
              <a:rPr lang="uk-UA" altLang="ru-RU" i="1" dirty="0">
                <a:solidFill>
                  <a:srgbClr val="1F1A17"/>
                </a:solidFill>
                <a:latin typeface="Arial" panose="020B0604020202020204" pitchFamily="34" charset="0"/>
                <a:ea typeface="Times New Roman" panose="02020603050405020304" pitchFamily="18" charset="0"/>
              </a:rPr>
              <a:t>судово-почеркознавча</a:t>
            </a:r>
            <a:r>
              <a:rPr lang="uk-UA" altLang="ru-RU" dirty="0">
                <a:solidFill>
                  <a:srgbClr val="1F1A17"/>
                </a:solidFill>
                <a:latin typeface="Arial" panose="020B0604020202020204" pitchFamily="34" charset="0"/>
                <a:ea typeface="Times New Roman" panose="02020603050405020304" pitchFamily="18" charset="0"/>
              </a:rPr>
              <a:t> — для ідентифікації виконавця рукопису тексту, отриманого потерпілими або їхніми родичами у процесі реалізації вимагання;</a:t>
            </a:r>
            <a:endParaRPr lang="ru-RU" altLang="ru-RU" sz="1600" dirty="0">
              <a:latin typeface="Arial" panose="020B0604020202020204" pitchFamily="34" charset="0"/>
              <a:ea typeface="Times New Roman" panose="02020603050405020304" pitchFamily="18" charset="0"/>
            </a:endParaRPr>
          </a:p>
          <a:p>
            <a:pPr lvl="0" algn="just" defTabSz="914400" eaLnBrk="0" fontAlgn="base" hangingPunct="0">
              <a:spcBef>
                <a:spcPct val="0"/>
              </a:spcBef>
              <a:spcAft>
                <a:spcPct val="0"/>
              </a:spcAft>
            </a:pPr>
            <a:endParaRPr lang="uk-UA" altLang="ru-RU" i="1" dirty="0">
              <a:solidFill>
                <a:srgbClr val="1F1A17"/>
              </a:solidFill>
              <a:latin typeface="Arial" panose="020B0604020202020204" pitchFamily="34" charset="0"/>
              <a:ea typeface="Times New Roman" panose="02020603050405020304" pitchFamily="18" charset="0"/>
            </a:endParaRPr>
          </a:p>
          <a:p>
            <a:pPr lvl="0" algn="just" defTabSz="914400" eaLnBrk="0" fontAlgn="base" hangingPunct="0">
              <a:spcBef>
                <a:spcPct val="0"/>
              </a:spcBef>
              <a:spcAft>
                <a:spcPct val="0"/>
              </a:spcAft>
            </a:pPr>
            <a:r>
              <a:rPr lang="uk-UA" altLang="ru-RU" i="1" dirty="0">
                <a:solidFill>
                  <a:srgbClr val="1F1A17"/>
                </a:solidFill>
                <a:latin typeface="Arial" panose="020B0604020202020204" pitchFamily="34" charset="0"/>
                <a:ea typeface="Times New Roman" panose="02020603050405020304" pitchFamily="18" charset="0"/>
              </a:rPr>
              <a:t>судово-технічна документів</a:t>
            </a:r>
            <a:r>
              <a:rPr lang="uk-UA" altLang="ru-RU" dirty="0">
                <a:solidFill>
                  <a:srgbClr val="1F1A17"/>
                </a:solidFill>
                <a:latin typeface="Arial" panose="020B0604020202020204" pitchFamily="34" charset="0"/>
                <a:ea typeface="Times New Roman" panose="02020603050405020304" pitchFamily="18" charset="0"/>
              </a:rPr>
              <a:t> — для встановлення тотожності матеріалів і технічних засобів, використаних вимагачами для виготовлення рукописних текстів, направлених потерпілому, а також для ідентифікації виконавця машинописного тексту, виготовленого з тією самою метою;</a:t>
            </a:r>
            <a:endParaRPr lang="ru-RU" altLang="ru-RU" sz="1600" dirty="0">
              <a:latin typeface="Arial" panose="020B0604020202020204" pitchFamily="34" charset="0"/>
              <a:ea typeface="Times New Roman" panose="02020603050405020304" pitchFamily="18" charset="0"/>
            </a:endParaRPr>
          </a:p>
          <a:p>
            <a:pPr lvl="0" algn="just" defTabSz="914400" eaLnBrk="0" fontAlgn="base" hangingPunct="0">
              <a:spcBef>
                <a:spcPct val="0"/>
              </a:spcBef>
              <a:spcAft>
                <a:spcPct val="0"/>
              </a:spcAft>
            </a:pPr>
            <a:endParaRPr lang="uk-UA" altLang="ru-RU" i="1" dirty="0">
              <a:solidFill>
                <a:srgbClr val="1F1A17"/>
              </a:solidFill>
              <a:latin typeface="Arial" panose="020B0604020202020204" pitchFamily="34" charset="0"/>
              <a:ea typeface="Times New Roman" panose="02020603050405020304" pitchFamily="18" charset="0"/>
            </a:endParaRPr>
          </a:p>
        </p:txBody>
      </p:sp>
      <p:sp>
        <p:nvSpPr>
          <p:cNvPr id="6" name="Прямоугольник 5"/>
          <p:cNvSpPr/>
          <p:nvPr/>
        </p:nvSpPr>
        <p:spPr>
          <a:xfrm>
            <a:off x="307974" y="5326442"/>
            <a:ext cx="11122025" cy="1138773"/>
          </a:xfrm>
          <a:prstGeom prst="rect">
            <a:avLst/>
          </a:prstGeom>
        </p:spPr>
        <p:txBody>
          <a:bodyPr wrap="square">
            <a:spAutoFit/>
          </a:bodyPr>
          <a:lstStyle/>
          <a:p>
            <a:pPr lvl="0" algn="just" defTabSz="914400" eaLnBrk="0" fontAlgn="base" hangingPunct="0">
              <a:spcBef>
                <a:spcPct val="0"/>
              </a:spcBef>
              <a:spcAft>
                <a:spcPct val="0"/>
              </a:spcAft>
            </a:pPr>
            <a:r>
              <a:rPr lang="uk-UA" altLang="ru-RU" i="1" dirty="0">
                <a:solidFill>
                  <a:srgbClr val="1F1A17"/>
                </a:solidFill>
                <a:latin typeface="Arial" panose="020B0604020202020204" pitchFamily="34" charset="0"/>
                <a:ea typeface="Times New Roman" panose="02020603050405020304" pitchFamily="18" charset="0"/>
              </a:rPr>
              <a:t>судово-хімічна</a:t>
            </a:r>
            <a:r>
              <a:rPr lang="uk-UA" altLang="ru-RU" dirty="0">
                <a:solidFill>
                  <a:srgbClr val="1F1A17"/>
                </a:solidFill>
                <a:latin typeface="Arial" panose="020B0604020202020204" pitchFamily="34" charset="0"/>
                <a:ea typeface="Times New Roman" panose="02020603050405020304" pitchFamily="18" charset="0"/>
              </a:rPr>
              <a:t> — для ідентифікації речовини-маркера, виявленого на одязі та шкірних покровах вимагачів після їхнього затримання «на гарячому»;</a:t>
            </a:r>
            <a:endParaRPr lang="ru-RU" altLang="ru-RU" sz="1600" dirty="0">
              <a:latin typeface="Arial" panose="020B0604020202020204" pitchFamily="34" charset="0"/>
              <a:ea typeface="Times New Roman" panose="02020603050405020304" pitchFamily="18" charset="0"/>
            </a:endParaRPr>
          </a:p>
          <a:p>
            <a:pPr lvl="0" algn="just" defTabSz="914400" eaLnBrk="0" fontAlgn="base" hangingPunct="0">
              <a:spcBef>
                <a:spcPct val="0"/>
              </a:spcBef>
              <a:spcAft>
                <a:spcPct val="0"/>
              </a:spcAft>
            </a:pPr>
            <a:endParaRPr lang="uk-UA" altLang="ru-RU" sz="1600" dirty="0">
              <a:latin typeface="Arial" panose="020B0604020202020204" pitchFamily="34" charset="0"/>
              <a:ea typeface="Times New Roman" panose="02020603050405020304" pitchFamily="18" charset="0"/>
            </a:endParaRPr>
          </a:p>
          <a:p>
            <a:pPr lvl="0" algn="just" defTabSz="914400" eaLnBrk="0" fontAlgn="base" hangingPunct="0">
              <a:spcBef>
                <a:spcPct val="0"/>
              </a:spcBef>
              <a:spcAft>
                <a:spcPct val="0"/>
              </a:spcAft>
            </a:pPr>
            <a:r>
              <a:rPr lang="uk-UA" altLang="ru-RU" sz="1600" i="1" dirty="0">
                <a:solidFill>
                  <a:schemeClr val="bg1"/>
                </a:solidFill>
                <a:latin typeface="Arial" panose="020B0604020202020204" pitchFamily="34" charset="0"/>
                <a:ea typeface="Times New Roman" panose="02020603050405020304" pitchFamily="18" charset="0"/>
              </a:rPr>
              <a:t>тощо.</a:t>
            </a:r>
            <a:endParaRPr lang="uk-UA" altLang="ru-RU" i="1" dirty="0">
              <a:solidFill>
                <a:schemeClr val="bg1"/>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145933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000" dirty="0" smtClean="0"/>
              <a:t>Вимагання передбачає </a:t>
            </a:r>
            <a:r>
              <a:rPr lang="ru-RU" sz="2000" dirty="0" err="1" smtClean="0"/>
              <a:t>Вимогу</a:t>
            </a:r>
            <a:r>
              <a:rPr lang="ru-RU" sz="2000" dirty="0" smtClean="0"/>
              <a:t> </a:t>
            </a:r>
            <a:r>
              <a:rPr lang="ru-RU" sz="2000" dirty="0" err="1"/>
              <a:t>передачі</a:t>
            </a:r>
            <a:r>
              <a:rPr lang="ru-RU" sz="2000" dirty="0"/>
              <a:t> чужого майна </a:t>
            </a:r>
            <a:r>
              <a:rPr lang="ru-RU" sz="2000" dirty="0" err="1"/>
              <a:t>чи</a:t>
            </a:r>
            <a:r>
              <a:rPr lang="ru-RU" sz="2000" dirty="0"/>
              <a:t> права на </a:t>
            </a:r>
            <a:r>
              <a:rPr lang="ru-RU" sz="2000" dirty="0" err="1"/>
              <a:t>майно</a:t>
            </a:r>
            <a:r>
              <a:rPr lang="ru-RU" sz="2000" dirty="0"/>
              <a:t> </a:t>
            </a:r>
            <a:r>
              <a:rPr lang="ru-RU" sz="2000" dirty="0" err="1"/>
              <a:t>або</a:t>
            </a:r>
            <a:r>
              <a:rPr lang="ru-RU" sz="2000" dirty="0"/>
              <a:t> </a:t>
            </a:r>
            <a:r>
              <a:rPr lang="ru-RU" sz="2000" dirty="0" err="1"/>
              <a:t>вчинення</a:t>
            </a:r>
            <a:r>
              <a:rPr lang="ru-RU" sz="2000" dirty="0"/>
              <a:t> будь-</a:t>
            </a:r>
            <a:r>
              <a:rPr lang="ru-RU" sz="2000" dirty="0" err="1"/>
              <a:t>яких</a:t>
            </a:r>
            <a:r>
              <a:rPr lang="ru-RU" sz="2000" dirty="0"/>
              <a:t> </a:t>
            </a:r>
            <a:r>
              <a:rPr lang="ru-RU" sz="2000" dirty="0" err="1"/>
              <a:t>дій</a:t>
            </a:r>
            <a:r>
              <a:rPr lang="ru-RU" sz="2000" dirty="0"/>
              <a:t> </a:t>
            </a:r>
            <a:r>
              <a:rPr lang="ru-RU" sz="2000" dirty="0" err="1"/>
              <a:t>майнового</a:t>
            </a:r>
            <a:r>
              <a:rPr lang="ru-RU" sz="2000" dirty="0"/>
              <a:t> характеру з </a:t>
            </a:r>
            <a:r>
              <a:rPr lang="ru-RU" sz="2000" dirty="0" err="1"/>
              <a:t>погрозою</a:t>
            </a:r>
            <a:r>
              <a:rPr lang="ru-RU" sz="2000" dirty="0"/>
              <a:t> </a:t>
            </a:r>
            <a:r>
              <a:rPr lang="ru-RU" sz="2000" dirty="0" err="1"/>
              <a:t>насильства</a:t>
            </a:r>
            <a:r>
              <a:rPr lang="ru-RU" sz="2000" dirty="0"/>
              <a:t> над </a:t>
            </a:r>
            <a:r>
              <a:rPr lang="ru-RU" sz="2000" dirty="0" err="1"/>
              <a:t>потерпілим</a:t>
            </a:r>
            <a:r>
              <a:rPr lang="ru-RU" sz="2000" dirty="0"/>
              <a:t> </a:t>
            </a:r>
            <a:r>
              <a:rPr lang="ru-RU" sz="2000" dirty="0" err="1"/>
              <a:t>чи</a:t>
            </a:r>
            <a:r>
              <a:rPr lang="ru-RU" sz="2000" dirty="0"/>
              <a:t> </a:t>
            </a:r>
            <a:r>
              <a:rPr lang="ru-RU" sz="2000" dirty="0" err="1"/>
              <a:t>його</a:t>
            </a:r>
            <a:r>
              <a:rPr lang="ru-RU" sz="2000" dirty="0"/>
              <a:t> </a:t>
            </a:r>
            <a:r>
              <a:rPr lang="ru-RU" sz="2000" dirty="0" err="1"/>
              <a:t>близькими</a:t>
            </a:r>
            <a:r>
              <a:rPr lang="ru-RU" sz="2000" dirty="0"/>
              <a:t> родичами, </a:t>
            </a:r>
            <a:r>
              <a:rPr lang="ru-RU" sz="2000" dirty="0" err="1"/>
              <a:t>обмеження</a:t>
            </a:r>
            <a:r>
              <a:rPr lang="ru-RU" sz="2000" dirty="0"/>
              <a:t> прав, свобод </a:t>
            </a:r>
            <a:r>
              <a:rPr lang="ru-RU" sz="2000" dirty="0" err="1"/>
              <a:t>або</a:t>
            </a:r>
            <a:r>
              <a:rPr lang="ru-RU" sz="2000" dirty="0"/>
              <a:t> </a:t>
            </a:r>
            <a:r>
              <a:rPr lang="ru-RU" sz="2000" dirty="0" err="1"/>
              <a:t>законних</a:t>
            </a:r>
            <a:r>
              <a:rPr lang="ru-RU" sz="2000" dirty="0"/>
              <a:t> </a:t>
            </a:r>
            <a:r>
              <a:rPr lang="ru-RU" sz="2000" dirty="0" err="1"/>
              <a:t>інтересів</a:t>
            </a:r>
            <a:r>
              <a:rPr lang="ru-RU" sz="2000" dirty="0"/>
              <a:t> </a:t>
            </a:r>
            <a:r>
              <a:rPr lang="ru-RU" sz="2000" dirty="0" err="1"/>
              <a:t>цих</a:t>
            </a:r>
            <a:r>
              <a:rPr lang="ru-RU" sz="2000" dirty="0"/>
              <a:t> </a:t>
            </a:r>
            <a:r>
              <a:rPr lang="ru-RU" sz="2000" dirty="0" err="1"/>
              <a:t>осіб</a:t>
            </a:r>
            <a:r>
              <a:rPr lang="ru-RU" sz="2000" dirty="0"/>
              <a:t>, </a:t>
            </a:r>
            <a:r>
              <a:rPr lang="ru-RU" sz="2000" dirty="0" err="1"/>
              <a:t>пошкодження</a:t>
            </a:r>
            <a:r>
              <a:rPr lang="ru-RU" sz="2000" dirty="0"/>
              <a:t> </a:t>
            </a:r>
            <a:r>
              <a:rPr lang="ru-RU" sz="2000" dirty="0" err="1"/>
              <a:t>чи</a:t>
            </a:r>
            <a:r>
              <a:rPr lang="ru-RU" sz="2000" dirty="0"/>
              <a:t> </a:t>
            </a:r>
            <a:r>
              <a:rPr lang="ru-RU" sz="2000" dirty="0" err="1"/>
              <a:t>знищення</a:t>
            </a:r>
            <a:r>
              <a:rPr lang="ru-RU" sz="2000" dirty="0"/>
              <a:t> </a:t>
            </a:r>
            <a:r>
              <a:rPr lang="ru-RU" sz="2000" dirty="0" err="1"/>
              <a:t>їхнього</a:t>
            </a:r>
            <a:r>
              <a:rPr lang="ru-RU" sz="2000" dirty="0"/>
              <a:t> майна </a:t>
            </a:r>
            <a:r>
              <a:rPr lang="ru-RU" sz="2000" dirty="0" err="1"/>
              <a:t>або</a:t>
            </a:r>
            <a:r>
              <a:rPr lang="ru-RU" sz="2000" dirty="0"/>
              <a:t> майна, </a:t>
            </a:r>
            <a:r>
              <a:rPr lang="ru-RU" sz="2000" dirty="0" err="1"/>
              <a:t>що</a:t>
            </a:r>
            <a:r>
              <a:rPr lang="ru-RU" sz="2000" dirty="0"/>
              <a:t> </a:t>
            </a:r>
            <a:r>
              <a:rPr lang="ru-RU" sz="2000" dirty="0" err="1"/>
              <a:t>перебуває</a:t>
            </a:r>
            <a:r>
              <a:rPr lang="ru-RU" sz="2000" dirty="0"/>
              <a:t> в </a:t>
            </a:r>
            <a:r>
              <a:rPr lang="ru-RU" sz="2000" dirty="0" err="1"/>
              <a:t>їхньому</a:t>
            </a:r>
            <a:r>
              <a:rPr lang="ru-RU" sz="2000" dirty="0"/>
              <a:t> </a:t>
            </a:r>
            <a:r>
              <a:rPr lang="ru-RU" sz="2000" dirty="0" err="1"/>
              <a:t>віданні</a:t>
            </a:r>
            <a:r>
              <a:rPr lang="ru-RU" sz="2000" dirty="0"/>
              <a:t> </a:t>
            </a:r>
            <a:r>
              <a:rPr lang="ru-RU" sz="2000" dirty="0" err="1"/>
              <a:t>чи</a:t>
            </a:r>
            <a:r>
              <a:rPr lang="ru-RU" sz="2000" dirty="0"/>
              <a:t> </a:t>
            </a:r>
            <a:r>
              <a:rPr lang="ru-RU" sz="2000" dirty="0" err="1"/>
              <a:t>під</a:t>
            </a:r>
            <a:r>
              <a:rPr lang="ru-RU" sz="2000" dirty="0"/>
              <a:t> </a:t>
            </a:r>
            <a:r>
              <a:rPr lang="ru-RU" sz="2000" dirty="0" err="1"/>
              <a:t>охороною</a:t>
            </a:r>
            <a:r>
              <a:rPr lang="ru-RU" sz="2000" dirty="0"/>
              <a:t>, </a:t>
            </a:r>
            <a:r>
              <a:rPr lang="ru-RU" sz="2000" dirty="0" err="1"/>
              <a:t>або</a:t>
            </a:r>
            <a:r>
              <a:rPr lang="ru-RU" sz="2000" dirty="0"/>
              <a:t> </a:t>
            </a:r>
            <a:r>
              <a:rPr lang="ru-RU" sz="2000" dirty="0" err="1"/>
              <a:t>розголошення</a:t>
            </a:r>
            <a:r>
              <a:rPr lang="ru-RU" sz="2000" dirty="0"/>
              <a:t> </a:t>
            </a:r>
            <a:r>
              <a:rPr lang="ru-RU" sz="2000" dirty="0" err="1"/>
              <a:t>відомостей</a:t>
            </a:r>
            <a:r>
              <a:rPr lang="ru-RU" sz="2000" dirty="0"/>
              <a:t>, </a:t>
            </a:r>
            <a:r>
              <a:rPr lang="ru-RU" sz="2000" dirty="0" err="1"/>
              <a:t>які</a:t>
            </a:r>
            <a:r>
              <a:rPr lang="ru-RU" sz="2000" dirty="0"/>
              <a:t> </a:t>
            </a:r>
            <a:r>
              <a:rPr lang="ru-RU" sz="2000" dirty="0" err="1"/>
              <a:t>потерпілий</a:t>
            </a:r>
            <a:r>
              <a:rPr lang="ru-RU" sz="2000" dirty="0"/>
              <a:t> </a:t>
            </a:r>
            <a:r>
              <a:rPr lang="ru-RU" sz="2000" dirty="0" err="1"/>
              <a:t>чи</a:t>
            </a:r>
            <a:r>
              <a:rPr lang="ru-RU" sz="2000" dirty="0"/>
              <a:t> </a:t>
            </a:r>
            <a:r>
              <a:rPr lang="ru-RU" sz="2000" dirty="0" err="1"/>
              <a:t>його</a:t>
            </a:r>
            <a:r>
              <a:rPr lang="ru-RU" sz="2000" dirty="0"/>
              <a:t> </a:t>
            </a:r>
            <a:r>
              <a:rPr lang="ru-RU" sz="2000" dirty="0" err="1"/>
              <a:t>близькі</a:t>
            </a:r>
            <a:r>
              <a:rPr lang="ru-RU" sz="2000" dirty="0"/>
              <a:t> </a:t>
            </a:r>
            <a:r>
              <a:rPr lang="ru-RU" sz="2000" dirty="0" err="1"/>
              <a:t>родичі</a:t>
            </a:r>
            <a:r>
              <a:rPr lang="ru-RU" sz="2000" dirty="0"/>
              <a:t> </a:t>
            </a:r>
            <a:r>
              <a:rPr lang="ru-RU" sz="2000" dirty="0" err="1"/>
              <a:t>бажають</a:t>
            </a:r>
            <a:r>
              <a:rPr lang="ru-RU" sz="2000" dirty="0"/>
              <a:t> </a:t>
            </a:r>
            <a:r>
              <a:rPr lang="ru-RU" sz="2000" dirty="0" err="1"/>
              <a:t>зберегти</a:t>
            </a:r>
            <a:r>
              <a:rPr lang="ru-RU" sz="2000" dirty="0"/>
              <a:t> в </a:t>
            </a:r>
            <a:r>
              <a:rPr lang="ru-RU" sz="2000" dirty="0" err="1"/>
              <a:t>таємниці</a:t>
            </a:r>
            <a:endParaRPr lang="ru-RU" sz="2000" dirty="0"/>
          </a:p>
        </p:txBody>
      </p:sp>
      <p:sp>
        <p:nvSpPr>
          <p:cNvPr id="3" name="Текст 2"/>
          <p:cNvSpPr>
            <a:spLocks noGrp="1"/>
          </p:cNvSpPr>
          <p:nvPr>
            <p:ph type="body" sz="quarter" idx="13"/>
          </p:nvPr>
        </p:nvSpPr>
        <p:spPr>
          <a:xfrm>
            <a:off x="1446212" y="3428999"/>
            <a:ext cx="8534400" cy="711679"/>
          </a:xfrm>
        </p:spPr>
        <p:txBody>
          <a:bodyPr>
            <a:normAutofit/>
          </a:bodyPr>
          <a:lstStyle/>
          <a:p>
            <a:r>
              <a:rPr lang="uk-UA" dirty="0" smtClean="0"/>
              <a:t>та карається </a:t>
            </a:r>
            <a:r>
              <a:rPr lang="ru-RU" dirty="0" err="1"/>
              <a:t>обмеженням</a:t>
            </a:r>
            <a:r>
              <a:rPr lang="ru-RU" dirty="0"/>
              <a:t> </a:t>
            </a:r>
            <a:r>
              <a:rPr lang="ru-RU" dirty="0" err="1"/>
              <a:t>волі</a:t>
            </a:r>
            <a:r>
              <a:rPr lang="ru-RU" dirty="0"/>
              <a:t> на строк до </a:t>
            </a:r>
            <a:r>
              <a:rPr lang="ru-RU" dirty="0" err="1"/>
              <a:t>п'яти</a:t>
            </a:r>
            <a:r>
              <a:rPr lang="ru-RU" dirty="0"/>
              <a:t> </a:t>
            </a:r>
            <a:r>
              <a:rPr lang="ru-RU" dirty="0" err="1"/>
              <a:t>років</a:t>
            </a:r>
            <a:r>
              <a:rPr lang="ru-RU" dirty="0"/>
              <a:t> </a:t>
            </a:r>
            <a:r>
              <a:rPr lang="ru-RU" dirty="0" err="1"/>
              <a:t>або</a:t>
            </a:r>
            <a:r>
              <a:rPr lang="ru-RU" dirty="0"/>
              <a:t> </a:t>
            </a:r>
            <a:r>
              <a:rPr lang="ru-RU" dirty="0" err="1"/>
              <a:t>позбавленням</a:t>
            </a:r>
            <a:r>
              <a:rPr lang="ru-RU" dirty="0"/>
              <a:t> </a:t>
            </a:r>
            <a:r>
              <a:rPr lang="ru-RU" dirty="0" err="1"/>
              <a:t>волі</a:t>
            </a:r>
            <a:r>
              <a:rPr lang="ru-RU" dirty="0"/>
              <a:t> на той </a:t>
            </a:r>
            <a:r>
              <a:rPr lang="ru-RU" dirty="0" err="1"/>
              <a:t>самий</a:t>
            </a:r>
            <a:r>
              <a:rPr lang="ru-RU" dirty="0"/>
              <a:t> строк.</a:t>
            </a:r>
            <a:endParaRPr lang="ru-RU" dirty="0"/>
          </a:p>
        </p:txBody>
      </p:sp>
      <p:sp>
        <p:nvSpPr>
          <p:cNvPr id="4" name="Текст 3"/>
          <p:cNvSpPr>
            <a:spLocks noGrp="1"/>
          </p:cNvSpPr>
          <p:nvPr>
            <p:ph type="body" idx="1"/>
          </p:nvPr>
        </p:nvSpPr>
        <p:spPr>
          <a:xfrm>
            <a:off x="-2058987" y="3428999"/>
            <a:ext cx="8534400" cy="1684865"/>
          </a:xfrm>
        </p:spPr>
        <p:txBody>
          <a:bodyPr>
            <a:normAutofit/>
          </a:bodyPr>
          <a:lstStyle/>
          <a:p>
            <a:pPr algn="r"/>
            <a:r>
              <a:rPr lang="uk-UA" sz="1600" dirty="0" smtClean="0"/>
              <a:t>ч. 1 ст. 189 Кримінального Кодексу України</a:t>
            </a:r>
            <a:endParaRPr lang="ru-RU" sz="1600" dirty="0"/>
          </a:p>
        </p:txBody>
      </p:sp>
    </p:spTree>
    <p:extLst>
      <p:ext uri="{BB962C8B-B14F-4D97-AF65-F5344CB8AC3E}">
        <p14:creationId xmlns:p14="http://schemas.microsoft.com/office/powerpoint/2010/main" val="2133768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627187" y="99971"/>
            <a:ext cx="8534400" cy="1507067"/>
          </a:xfrm>
        </p:spPr>
        <p:txBody>
          <a:bodyPr>
            <a:normAutofit/>
          </a:bodyPr>
          <a:lstStyle/>
          <a:p>
            <a:pPr algn="ctr"/>
            <a:r>
              <a:rPr lang="uk-UA" dirty="0" smtClean="0"/>
              <a:t>Особа, що вчинила злочин - Вимагач</a:t>
            </a:r>
            <a:endParaRPr lang="ru-RU" dirty="0"/>
          </a:p>
        </p:txBody>
      </p:sp>
      <p:sp>
        <p:nvSpPr>
          <p:cNvPr id="10" name="Текст 9"/>
          <p:cNvSpPr>
            <a:spLocks noGrp="1"/>
          </p:cNvSpPr>
          <p:nvPr>
            <p:ph type="body" idx="1"/>
          </p:nvPr>
        </p:nvSpPr>
        <p:spPr>
          <a:xfrm>
            <a:off x="899705" y="1262062"/>
            <a:ext cx="4649787" cy="576262"/>
          </a:xfrm>
        </p:spPr>
        <p:txBody>
          <a:bodyPr/>
          <a:lstStyle/>
          <a:p>
            <a:r>
              <a:rPr lang="uk-UA" sz="2000" dirty="0" smtClean="0"/>
              <a:t>Явно кримінальні елементи</a:t>
            </a:r>
            <a:endParaRPr lang="ru-RU" sz="2000" dirty="0"/>
          </a:p>
        </p:txBody>
      </p:sp>
      <p:sp>
        <p:nvSpPr>
          <p:cNvPr id="11" name="Объект 10"/>
          <p:cNvSpPr>
            <a:spLocks noGrp="1"/>
          </p:cNvSpPr>
          <p:nvPr>
            <p:ph sz="half" idx="2"/>
          </p:nvPr>
        </p:nvSpPr>
        <p:spPr>
          <a:xfrm>
            <a:off x="622949" y="1860671"/>
            <a:ext cx="4937655" cy="3030538"/>
          </a:xfrm>
        </p:spPr>
        <p:txBody>
          <a:bodyPr/>
          <a:lstStyle/>
          <a:p>
            <a:pPr marL="0" lvl="0" indent="0" algn="just" defTabSz="914400" eaLnBrk="0" fontAlgn="base" hangingPunct="0">
              <a:spcBef>
                <a:spcPct val="0"/>
              </a:spcBef>
              <a:spcAft>
                <a:spcPct val="0"/>
              </a:spcAft>
              <a:buClrTx/>
              <a:buSzTx/>
              <a:buNone/>
            </a:pPr>
            <a:r>
              <a:rPr lang="uk-UA" altLang="ru-RU" sz="1600" dirty="0" smtClean="0">
                <a:solidFill>
                  <a:srgbClr val="1F1A17"/>
                </a:solidFill>
                <a:ea typeface="Times New Roman" panose="02020603050405020304" pitchFamily="18" charset="0"/>
              </a:rPr>
              <a:t>особи</a:t>
            </a:r>
            <a:r>
              <a:rPr lang="uk-UA" altLang="ru-RU" sz="1600" dirty="0">
                <a:solidFill>
                  <a:srgbClr val="1F1A17"/>
                </a:solidFill>
                <a:ea typeface="Times New Roman" panose="02020603050405020304" pitchFamily="18" charset="0"/>
              </a:rPr>
              <a:t>, які вчиняють вимагання у вигляді промислу і розглядають даний </a:t>
            </a:r>
            <a:r>
              <a:rPr lang="uk-UA" altLang="ru-RU" sz="1600" dirty="0" smtClean="0">
                <a:solidFill>
                  <a:srgbClr val="1F1A17"/>
                </a:solidFill>
                <a:ea typeface="Times New Roman" panose="02020603050405020304" pitchFamily="18" charset="0"/>
              </a:rPr>
              <a:t>вид злочинної </a:t>
            </a:r>
            <a:r>
              <a:rPr lang="uk-UA" altLang="ru-RU" sz="1600" dirty="0">
                <a:solidFill>
                  <a:srgbClr val="1F1A17"/>
                </a:solidFill>
                <a:ea typeface="Times New Roman" panose="02020603050405020304" pitchFamily="18" charset="0"/>
              </a:rPr>
              <a:t>діяльності як засіб існування (насамперед, це члени організованих злочинних угруповань</a:t>
            </a:r>
            <a:r>
              <a:rPr lang="uk-UA" altLang="ru-RU" sz="1600" dirty="0" smtClean="0">
                <a:solidFill>
                  <a:srgbClr val="1F1A17"/>
                </a:solidFill>
                <a:ea typeface="Times New Roman" panose="02020603050405020304" pitchFamily="18" charset="0"/>
              </a:rPr>
              <a:t>)</a:t>
            </a:r>
            <a:endParaRPr lang="uk-UA" altLang="ru-RU" sz="1600" dirty="0">
              <a:solidFill>
                <a:srgbClr val="1F1A17"/>
              </a:solidFill>
              <a:ea typeface="Times New Roman" panose="02020603050405020304" pitchFamily="18" charset="0"/>
            </a:endParaRPr>
          </a:p>
          <a:p>
            <a:endParaRPr lang="ru-RU" dirty="0"/>
          </a:p>
        </p:txBody>
      </p:sp>
      <p:sp>
        <p:nvSpPr>
          <p:cNvPr id="12" name="Текст 11"/>
          <p:cNvSpPr>
            <a:spLocks noGrp="1"/>
          </p:cNvSpPr>
          <p:nvPr>
            <p:ph type="body" sz="quarter" idx="3"/>
          </p:nvPr>
        </p:nvSpPr>
        <p:spPr>
          <a:xfrm>
            <a:off x="5806545" y="1262062"/>
            <a:ext cx="5236452" cy="576262"/>
          </a:xfrm>
        </p:spPr>
        <p:txBody>
          <a:bodyPr/>
          <a:lstStyle/>
          <a:p>
            <a:r>
              <a:rPr lang="uk-UA" altLang="ru-RU" sz="2000" dirty="0" smtClean="0">
                <a:ea typeface="Times New Roman" panose="02020603050405020304" pitchFamily="18" charset="0"/>
              </a:rPr>
              <a:t>Зовнішньо законослухняні громадяни </a:t>
            </a:r>
            <a:endParaRPr lang="ru-RU" dirty="0"/>
          </a:p>
        </p:txBody>
      </p:sp>
      <p:sp>
        <p:nvSpPr>
          <p:cNvPr id="13" name="Объект 12"/>
          <p:cNvSpPr>
            <a:spLocks noGrp="1"/>
          </p:cNvSpPr>
          <p:nvPr>
            <p:ph sz="quarter" idx="4"/>
          </p:nvPr>
        </p:nvSpPr>
        <p:spPr>
          <a:xfrm>
            <a:off x="5806545" y="1860671"/>
            <a:ext cx="4929188" cy="3030538"/>
          </a:xfrm>
        </p:spPr>
        <p:txBody>
          <a:bodyPr>
            <a:normAutofit/>
          </a:bodyPr>
          <a:lstStyle/>
          <a:p>
            <a:pPr marL="0" lvl="0" indent="0" algn="just" defTabSz="914400" eaLnBrk="0" fontAlgn="base" hangingPunct="0">
              <a:spcBef>
                <a:spcPct val="0"/>
              </a:spcBef>
              <a:spcAft>
                <a:spcPct val="0"/>
              </a:spcAft>
              <a:buClrTx/>
              <a:buSzTx/>
              <a:buNone/>
            </a:pPr>
            <a:r>
              <a:rPr lang="uk-UA" altLang="ru-RU" sz="1600" dirty="0">
                <a:solidFill>
                  <a:srgbClr val="1F1A17"/>
                </a:solidFill>
                <a:ea typeface="Times New Roman" panose="02020603050405020304" pitchFamily="18" charset="0"/>
              </a:rPr>
              <a:t>працівники комерційних та охоронних структур, банків, </a:t>
            </a:r>
          </a:p>
          <a:p>
            <a:pPr marL="0" lvl="0" indent="0" algn="just" defTabSz="914400" eaLnBrk="0" fontAlgn="base" hangingPunct="0">
              <a:spcBef>
                <a:spcPct val="0"/>
              </a:spcBef>
              <a:spcAft>
                <a:spcPct val="0"/>
              </a:spcAft>
              <a:buClrTx/>
              <a:buSzTx/>
              <a:buNone/>
            </a:pPr>
            <a:r>
              <a:rPr lang="uk-UA" altLang="ru-RU" sz="1600" dirty="0">
                <a:solidFill>
                  <a:srgbClr val="1F1A17"/>
                </a:solidFill>
                <a:ea typeface="Times New Roman" panose="02020603050405020304" pitchFamily="18" charset="0"/>
              </a:rPr>
              <a:t>акціонерних товариств (вартові, експедитори, а інколи й керівники вказаних структур); </a:t>
            </a:r>
          </a:p>
          <a:p>
            <a:pPr marL="0" lvl="0" indent="0" algn="just" defTabSz="914400" eaLnBrk="0" fontAlgn="base" hangingPunct="0">
              <a:spcBef>
                <a:spcPct val="0"/>
              </a:spcBef>
              <a:spcAft>
                <a:spcPct val="0"/>
              </a:spcAft>
              <a:buClrTx/>
              <a:buSzTx/>
              <a:buNone/>
            </a:pPr>
            <a:r>
              <a:rPr lang="uk-UA" altLang="ru-RU" sz="1600" dirty="0">
                <a:solidFill>
                  <a:srgbClr val="1F1A17"/>
                </a:solidFill>
                <a:ea typeface="Times New Roman" panose="02020603050405020304" pitchFamily="18" charset="0"/>
              </a:rPr>
              <a:t>студенти вищих навчальних закладів, учні технікумів, коледжів та училищ; </a:t>
            </a:r>
          </a:p>
          <a:p>
            <a:pPr marL="0" lvl="0" indent="0" algn="just" defTabSz="914400" eaLnBrk="0" fontAlgn="base" hangingPunct="0">
              <a:spcBef>
                <a:spcPct val="0"/>
              </a:spcBef>
              <a:spcAft>
                <a:spcPct val="0"/>
              </a:spcAft>
              <a:buClrTx/>
              <a:buSzTx/>
              <a:buNone/>
            </a:pPr>
            <a:r>
              <a:rPr lang="uk-UA" altLang="ru-RU" sz="1600" dirty="0">
                <a:solidFill>
                  <a:srgbClr val="1F1A17"/>
                </a:solidFill>
                <a:ea typeface="Times New Roman" panose="02020603050405020304" pitchFamily="18" charset="0"/>
              </a:rPr>
              <a:t>робітники підприємств;</a:t>
            </a:r>
          </a:p>
          <a:p>
            <a:pPr marL="0" lvl="0" indent="0" algn="just" defTabSz="914400" eaLnBrk="0" fontAlgn="base" hangingPunct="0">
              <a:spcBef>
                <a:spcPct val="0"/>
              </a:spcBef>
              <a:spcAft>
                <a:spcPct val="0"/>
              </a:spcAft>
              <a:buClrTx/>
              <a:buSzTx/>
              <a:buNone/>
            </a:pPr>
            <a:r>
              <a:rPr lang="uk-UA" altLang="ru-RU" sz="1600" dirty="0">
                <a:solidFill>
                  <a:srgbClr val="1F1A17"/>
                </a:solidFill>
                <a:ea typeface="Times New Roman" panose="02020603050405020304" pitchFamily="18" charset="0"/>
              </a:rPr>
              <a:t> представники спортивних товариств (тренери, інструктори); </a:t>
            </a:r>
          </a:p>
          <a:p>
            <a:pPr marL="0" lvl="0" indent="0" algn="just" defTabSz="914400" eaLnBrk="0" fontAlgn="base" hangingPunct="0">
              <a:spcBef>
                <a:spcPct val="0"/>
              </a:spcBef>
              <a:spcAft>
                <a:spcPct val="0"/>
              </a:spcAft>
              <a:buClrTx/>
              <a:buSzTx/>
              <a:buNone/>
            </a:pPr>
            <a:r>
              <a:rPr lang="uk-UA" altLang="ru-RU" sz="1600" dirty="0">
                <a:solidFill>
                  <a:srgbClr val="1F1A17"/>
                </a:solidFill>
                <a:ea typeface="Times New Roman" panose="02020603050405020304" pitchFamily="18" charset="0"/>
              </a:rPr>
              <a:t>працівники правоохоронних органів.</a:t>
            </a:r>
          </a:p>
          <a:p>
            <a:endParaRPr lang="ru-RU" sz="1600" dirty="0"/>
          </a:p>
        </p:txBody>
      </p:sp>
      <p:pic>
        <p:nvPicPr>
          <p:cNvPr id="6" name="Рисунок 5"/>
          <p:cNvPicPr>
            <a:picLocks noChangeAspect="1"/>
          </p:cNvPicPr>
          <p:nvPr/>
        </p:nvPicPr>
        <p:blipFill>
          <a:blip r:embed="rId2"/>
          <a:stretch>
            <a:fillRect/>
          </a:stretch>
        </p:blipFill>
        <p:spPr>
          <a:xfrm>
            <a:off x="622949" y="3000415"/>
            <a:ext cx="4926543" cy="2771181"/>
          </a:xfrm>
          <a:prstGeom prst="rect">
            <a:avLst/>
          </a:prstGeom>
        </p:spPr>
      </p:pic>
    </p:spTree>
    <p:extLst>
      <p:ext uri="{BB962C8B-B14F-4D97-AF65-F5344CB8AC3E}">
        <p14:creationId xmlns:p14="http://schemas.microsoft.com/office/powerpoint/2010/main" val="3894872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idx="1"/>
          </p:nvPr>
        </p:nvSpPr>
        <p:spPr bwMode="auto">
          <a:xfrm>
            <a:off x="443980" y="385054"/>
            <a:ext cx="1088317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uk-UA" altLang="ru-RU" sz="2400" b="0" i="0" u="none" strike="noStrike" cap="none" normalizeH="0" baseline="0" dirty="0" smtClean="0">
                <a:ln>
                  <a:noFill/>
                </a:ln>
                <a:solidFill>
                  <a:schemeClr val="tx1"/>
                </a:solidFill>
                <a:effectLst/>
                <a:ea typeface="Times New Roman" panose="02020603050405020304" pitchFamily="18" charset="0"/>
              </a:rPr>
              <a:t>Здебільшого вимагачами є представники чоловічої статі (99 %) віком:</a:t>
            </a:r>
          </a:p>
          <a:p>
            <a:pPr marL="0" marR="0" lvl="0" indent="0" algn="r" defTabSz="914400" rtl="0" eaLnBrk="0" fontAlgn="base" latinLnBrk="0" hangingPunct="0">
              <a:lnSpc>
                <a:spcPct val="100000"/>
              </a:lnSpc>
              <a:spcBef>
                <a:spcPct val="0"/>
              </a:spcBef>
              <a:spcAft>
                <a:spcPct val="0"/>
              </a:spcAft>
              <a:buClrTx/>
              <a:buSzTx/>
              <a:buFontTx/>
              <a:buNone/>
              <a:tabLst/>
            </a:pPr>
            <a:endParaRPr lang="uk-UA" altLang="ru-RU" sz="3200" dirty="0" smtClean="0">
              <a:solidFill>
                <a:schemeClr val="tx1"/>
              </a:solidFill>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uk-UA" altLang="ru-RU" sz="3200" b="0" i="0" u="none" strike="noStrike" cap="none" normalizeH="0" baseline="0" dirty="0" smtClean="0">
              <a:ln>
                <a:noFill/>
              </a:ln>
              <a:solidFill>
                <a:schemeClr val="tx1"/>
              </a:solidFill>
              <a:effectLst/>
            </a:endParaRPr>
          </a:p>
        </p:txBody>
      </p:sp>
      <p:graphicFrame>
        <p:nvGraphicFramePr>
          <p:cNvPr id="32" name="Диаграмма 31"/>
          <p:cNvGraphicFramePr/>
          <p:nvPr>
            <p:extLst>
              <p:ext uri="{D42A27DB-BD31-4B8C-83A1-F6EECF244321}">
                <p14:modId xmlns:p14="http://schemas.microsoft.com/office/powerpoint/2010/main" val="3672117109"/>
              </p:ext>
            </p:extLst>
          </p:nvPr>
        </p:nvGraphicFramePr>
        <p:xfrm>
          <a:off x="2596882" y="942728"/>
          <a:ext cx="6816552" cy="4983287"/>
        </p:xfrm>
        <a:graphic>
          <a:graphicData uri="http://schemas.openxmlformats.org/drawingml/2006/chart">
            <c:chart xmlns:c="http://schemas.openxmlformats.org/drawingml/2006/chart" xmlns:r="http://schemas.openxmlformats.org/officeDocument/2006/relationships" r:id="rId2"/>
          </a:graphicData>
        </a:graphic>
      </p:graphicFrame>
      <p:sp>
        <p:nvSpPr>
          <p:cNvPr id="33" name="Прямоугольник 32"/>
          <p:cNvSpPr/>
          <p:nvPr/>
        </p:nvSpPr>
        <p:spPr>
          <a:xfrm>
            <a:off x="2063065" y="5926015"/>
            <a:ext cx="7350369" cy="707886"/>
          </a:xfrm>
          <a:prstGeom prst="rect">
            <a:avLst/>
          </a:prstGeom>
        </p:spPr>
        <p:txBody>
          <a:bodyPr wrap="square">
            <a:spAutoFit/>
          </a:bodyPr>
          <a:lstStyle/>
          <a:p>
            <a:pPr lvl="0" algn="ctr" defTabSz="914400" eaLnBrk="0" fontAlgn="base" hangingPunct="0">
              <a:spcBef>
                <a:spcPct val="0"/>
              </a:spcBef>
              <a:spcAft>
                <a:spcPct val="0"/>
              </a:spcAft>
            </a:pPr>
            <a:r>
              <a:rPr lang="uk-UA" altLang="ru-RU" sz="2000" dirty="0" smtClean="0">
                <a:solidFill>
                  <a:srgbClr val="1F1A17"/>
                </a:solidFill>
                <a:ea typeface="Times New Roman" panose="02020603050405020304" pitchFamily="18" charset="0"/>
              </a:rPr>
              <a:t>Серед </a:t>
            </a:r>
            <a:r>
              <a:rPr lang="uk-UA" altLang="ru-RU" sz="2000" dirty="0">
                <a:solidFill>
                  <a:srgbClr val="1F1A17"/>
                </a:solidFill>
                <a:ea typeface="Times New Roman" panose="02020603050405020304" pitchFamily="18" charset="0"/>
              </a:rPr>
              <a:t>них 75 % раніше засуджених в основному за </a:t>
            </a:r>
            <a:r>
              <a:rPr lang="uk-UA" altLang="ru-RU" sz="2000" dirty="0" err="1">
                <a:solidFill>
                  <a:srgbClr val="1F1A17"/>
                </a:solidFill>
                <a:ea typeface="Times New Roman" panose="02020603050405020304" pitchFamily="18" charset="0"/>
              </a:rPr>
              <a:t>корисливо</a:t>
            </a:r>
            <a:r>
              <a:rPr lang="uk-UA" altLang="ru-RU" sz="2000" dirty="0">
                <a:solidFill>
                  <a:srgbClr val="1F1A17"/>
                </a:solidFill>
                <a:ea typeface="Times New Roman" panose="02020603050405020304" pitchFamily="18" charset="0"/>
              </a:rPr>
              <a:t>-насильницькі злочини.</a:t>
            </a:r>
            <a:endParaRPr lang="ru-RU" sz="2000" dirty="0"/>
          </a:p>
        </p:txBody>
      </p:sp>
    </p:spTree>
    <p:extLst>
      <p:ext uri="{BB962C8B-B14F-4D97-AF65-F5344CB8AC3E}">
        <p14:creationId xmlns:p14="http://schemas.microsoft.com/office/powerpoint/2010/main" val="507650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33545" y="-70340"/>
            <a:ext cx="2839917" cy="975947"/>
          </a:xfrm>
        </p:spPr>
        <p:txBody>
          <a:bodyPr/>
          <a:lstStyle/>
          <a:p>
            <a:r>
              <a:rPr lang="uk-UA" dirty="0" smtClean="0"/>
              <a:t>Потерпілі</a:t>
            </a:r>
            <a:endParaRPr lang="ru-RU" dirty="0"/>
          </a:p>
        </p:txBody>
      </p:sp>
      <p:sp>
        <p:nvSpPr>
          <p:cNvPr id="13" name="TextBox 12"/>
          <p:cNvSpPr txBox="1"/>
          <p:nvPr/>
        </p:nvSpPr>
        <p:spPr>
          <a:xfrm>
            <a:off x="1143000" y="1329267"/>
            <a:ext cx="10422467" cy="2215991"/>
          </a:xfrm>
          <a:prstGeom prst="rect">
            <a:avLst/>
          </a:prstGeom>
          <a:noFill/>
        </p:spPr>
        <p:txBody>
          <a:bodyPr wrap="square" rtlCol="0">
            <a:spAutoFit/>
          </a:bodyPr>
          <a:lstStyle/>
          <a:p>
            <a:r>
              <a:rPr lang="uk-UA" altLang="ru-RU" sz="2000" dirty="0">
                <a:solidFill>
                  <a:srgbClr val="1F1A17"/>
                </a:solidFill>
                <a:ea typeface="Times New Roman" panose="02020603050405020304" pitchFamily="18" charset="0"/>
              </a:rPr>
              <a:t>Серед потерпілих за віковим складом найбільший відсоток становлять особи зрілого віку (30—45 років — 64 %), причому такий віковий розподіл потерпілих є найбільш характерним для злочинів, вчинених організованими злочинними угрупованнями, оскільки своїми жертвами вони вибирають людей заможних. Здебільшого (понад 45 %) жертви були знайомі із вимагачами, раніше мали з ними спільний бізнес.</a:t>
            </a:r>
            <a:endParaRPr lang="uk-UA" altLang="ru-RU" sz="2800" dirty="0"/>
          </a:p>
          <a:p>
            <a:endParaRPr lang="ru-RU" dirty="0"/>
          </a:p>
        </p:txBody>
      </p:sp>
      <p:pic>
        <p:nvPicPr>
          <p:cNvPr id="3077" name="Picture 5" descr="Ð ÐµÐ·ÑÐ»ÑÑÐ°Ñ Ð¿Ð¾ÑÑÐºÑ Ð·Ð¾Ð±ÑÐ°Ð¶ÐµÐ½Ñ Ð·Ð° Ð·Ð°Ð¿Ð¸ÑÐ¾Ð¼ &quot;Ð¿Ð¾ÑÐµÑÐ¿ÑÐ»Ð¸Ð¹&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203" y="3436937"/>
            <a:ext cx="4038600"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673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462214" y="347134"/>
            <a:ext cx="7689320" cy="990600"/>
          </a:xfrm>
        </p:spPr>
        <p:txBody>
          <a:bodyPr>
            <a:normAutofit fontScale="90000"/>
          </a:bodyPr>
          <a:lstStyle/>
          <a:p>
            <a:r>
              <a:rPr lang="uk-UA" sz="4000" dirty="0" smtClean="0"/>
              <a:t>Способи вчинення злочину</a:t>
            </a:r>
            <a:r>
              <a:rPr lang="uk-UA" dirty="0" smtClean="0"/>
              <a:t/>
            </a:r>
            <a:br>
              <a:rPr lang="uk-UA" dirty="0" smtClean="0"/>
            </a:br>
            <a:endParaRPr lang="ru-RU" dirty="0"/>
          </a:p>
        </p:txBody>
      </p:sp>
      <p:sp>
        <p:nvSpPr>
          <p:cNvPr id="5" name="Текст 4"/>
          <p:cNvSpPr>
            <a:spLocks noGrp="1"/>
          </p:cNvSpPr>
          <p:nvPr>
            <p:ph type="body" idx="1"/>
          </p:nvPr>
        </p:nvSpPr>
        <p:spPr>
          <a:xfrm>
            <a:off x="582611" y="482599"/>
            <a:ext cx="11135255" cy="6129867"/>
          </a:xfrm>
        </p:spPr>
        <p:txBody>
          <a:bodyPr/>
          <a:lstStyle/>
          <a:p>
            <a:pPr marL="342900" indent="-342900">
              <a:buFont typeface="Century Gothic" panose="020B0502020202020204" pitchFamily="34" charset="0"/>
              <a:buChar char="►"/>
            </a:pPr>
            <a:r>
              <a:rPr lang="uk-UA" dirty="0" smtClean="0"/>
              <a:t>пряма </a:t>
            </a:r>
            <a:r>
              <a:rPr lang="uk-UA" dirty="0"/>
              <a:t>передача коштів, цінних паперів на пред’явника або майна </a:t>
            </a:r>
            <a:r>
              <a:rPr lang="uk-UA" dirty="0" smtClean="0"/>
              <a:t>потерпілого</a:t>
            </a:r>
          </a:p>
          <a:p>
            <a:pPr marL="342900" indent="-342900">
              <a:buFont typeface="Century Gothic" panose="020B0502020202020204" pitchFamily="34" charset="0"/>
              <a:buChar char="►"/>
            </a:pPr>
            <a:r>
              <a:rPr lang="uk-UA" dirty="0"/>
              <a:t>переведення коштів на визначений вимагачами рахунок у </a:t>
            </a:r>
            <a:r>
              <a:rPr lang="uk-UA" dirty="0" smtClean="0"/>
              <a:t>банку</a:t>
            </a:r>
          </a:p>
          <a:p>
            <a:pPr marL="342900" indent="-342900">
              <a:buFont typeface="Century Gothic" panose="020B0502020202020204" pitchFamily="34" charset="0"/>
              <a:buChar char="►"/>
            </a:pPr>
            <a:r>
              <a:rPr lang="uk-UA" dirty="0"/>
              <a:t>оформлення на користь вимагачів строкових розписок або анулювання боргових розписок, отриманих потерпілим від третіх </a:t>
            </a:r>
            <a:r>
              <a:rPr lang="uk-UA" dirty="0" smtClean="0"/>
              <a:t>осіб</a:t>
            </a:r>
          </a:p>
          <a:p>
            <a:pPr marL="342900" indent="-342900">
              <a:buFont typeface="Century Gothic" panose="020B0502020202020204" pitchFamily="34" charset="0"/>
              <a:buChar char="►"/>
            </a:pPr>
            <a:r>
              <a:rPr lang="uk-UA" dirty="0"/>
              <a:t>оплата нав’язаних послуг, виконуваних організаціями, контрольованими вимагачами, у сумі, що явно перевищує обсяг виконаних </a:t>
            </a:r>
            <a:r>
              <a:rPr lang="uk-UA" dirty="0" smtClean="0"/>
              <a:t>робіт</a:t>
            </a:r>
          </a:p>
          <a:p>
            <a:pPr marL="342900" indent="-342900">
              <a:buFont typeface="Century Gothic" panose="020B0502020202020204" pitchFamily="34" charset="0"/>
              <a:buChar char="►"/>
            </a:pPr>
            <a:r>
              <a:rPr lang="uk-UA" dirty="0"/>
              <a:t>здача в оренду приміщення за невисоку </a:t>
            </a:r>
            <a:r>
              <a:rPr lang="uk-UA" dirty="0" smtClean="0"/>
              <a:t>платню</a:t>
            </a:r>
          </a:p>
          <a:p>
            <a:pPr marL="342900" indent="-342900">
              <a:buFont typeface="Century Gothic" panose="020B0502020202020204" pitchFamily="34" charset="0"/>
              <a:buChar char="►"/>
            </a:pPr>
            <a:r>
              <a:rPr lang="uk-UA" dirty="0"/>
              <a:t>залучення жертви до азартної гри; згода на фінансування її ризикованої угоди з наступними, явно нездійсненними для боржника умовами повернення </a:t>
            </a:r>
            <a:r>
              <a:rPr lang="uk-UA" dirty="0" smtClean="0"/>
              <a:t>боргу</a:t>
            </a:r>
          </a:p>
          <a:p>
            <a:pPr marL="342900" indent="-342900">
              <a:buFont typeface="Century Gothic" panose="020B0502020202020204" pitchFamily="34" charset="0"/>
              <a:buChar char="►"/>
            </a:pPr>
            <a:r>
              <a:rPr lang="uk-UA" dirty="0" smtClean="0"/>
              <a:t>тощо</a:t>
            </a:r>
            <a:endParaRPr lang="ru-RU" dirty="0" smtClean="0"/>
          </a:p>
        </p:txBody>
      </p:sp>
    </p:spTree>
    <p:extLst>
      <p:ext uri="{BB962C8B-B14F-4D97-AF65-F5344CB8AC3E}">
        <p14:creationId xmlns:p14="http://schemas.microsoft.com/office/powerpoint/2010/main" val="2920214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831321" y="0"/>
            <a:ext cx="10566399"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dirty="0" smtClean="0"/>
              <a:t>Обставини, що підлягають з’ясуванню</a:t>
            </a:r>
            <a:endParaRPr lang="ru-RU" dirty="0"/>
          </a:p>
        </p:txBody>
      </p:sp>
      <p:sp>
        <p:nvSpPr>
          <p:cNvPr id="7" name="TextBox 6"/>
          <p:cNvSpPr txBox="1"/>
          <p:nvPr/>
        </p:nvSpPr>
        <p:spPr>
          <a:xfrm>
            <a:off x="736598" y="3279689"/>
            <a:ext cx="10361611" cy="2215991"/>
          </a:xfrm>
          <a:prstGeom prst="rect">
            <a:avLst/>
          </a:prstGeom>
          <a:noFill/>
        </p:spPr>
        <p:txBody>
          <a:bodyPr wrap="square" rtlCol="0">
            <a:spAutoFit/>
          </a:bodyPr>
          <a:lstStyle/>
          <a:p>
            <a:pPr marL="342900" indent="-342900" algn="ctr">
              <a:buAutoNum type="arabicParenR"/>
            </a:pPr>
            <a:r>
              <a:rPr lang="uk-UA" sz="2000" spc="300" dirty="0" smtClean="0"/>
              <a:t>Час</a:t>
            </a:r>
          </a:p>
          <a:p>
            <a:pPr marL="342900" indent="-342900" algn="ctr">
              <a:buAutoNum type="arabicParenR"/>
            </a:pPr>
            <a:r>
              <a:rPr lang="uk-UA" sz="2000" spc="300" dirty="0" smtClean="0"/>
              <a:t>Місце </a:t>
            </a:r>
          </a:p>
          <a:p>
            <a:pPr marL="342900" indent="-342900" algn="ctr">
              <a:buAutoNum type="arabicParenR"/>
            </a:pPr>
            <a:r>
              <a:rPr lang="uk-UA" sz="2000" spc="300" dirty="0" smtClean="0"/>
              <a:t>Спосіб вчинення</a:t>
            </a:r>
          </a:p>
          <a:p>
            <a:pPr marL="342900" indent="-342900" algn="ctr">
              <a:buAutoNum type="arabicParenR"/>
            </a:pPr>
            <a:r>
              <a:rPr lang="uk-UA" sz="2000" spc="300" dirty="0" smtClean="0"/>
              <a:t>Предмет вимагання</a:t>
            </a:r>
          </a:p>
          <a:p>
            <a:pPr marL="342900" indent="-342900" algn="ctr">
              <a:buAutoNum type="arabicParenR"/>
            </a:pPr>
            <a:r>
              <a:rPr lang="uk-UA" sz="2000" spc="300" dirty="0" smtClean="0"/>
              <a:t>Особа вимагача</a:t>
            </a:r>
          </a:p>
          <a:p>
            <a:pPr marL="342900" indent="-342900" algn="ctr">
              <a:buAutoNum type="arabicParenR"/>
            </a:pPr>
            <a:r>
              <a:rPr lang="uk-UA" sz="2000" spc="300" dirty="0" smtClean="0"/>
              <a:t>Особа потерпілого</a:t>
            </a:r>
          </a:p>
          <a:p>
            <a:pPr marL="342900" indent="-342900" algn="ctr">
              <a:buAutoNum type="arabicParenR"/>
            </a:pPr>
            <a:endParaRPr lang="ru-RU" dirty="0"/>
          </a:p>
        </p:txBody>
      </p:sp>
      <p:pic>
        <p:nvPicPr>
          <p:cNvPr id="4098" name="Picture 2" descr="Ð ÐµÐ·ÑÐ»ÑÑÐ°Ñ Ð¿Ð¾ÑÑÐºÑ Ð·Ð¾Ð±ÑÐ°Ð¶ÐµÐ½Ñ Ð·Ð° Ð·Ð°Ð¿Ð¸ÑÐ¾Ð¼ &quot;ÑÐ¾Ð·ÑÐ»ÑÐ´ÑÐ²Ð°Ð½Ð½Ñ&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0148" y="1149732"/>
            <a:ext cx="4706242" cy="2088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249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Початковий етап розслідування</a:t>
            </a:r>
            <a:endParaRPr lang="ru-RU" dirty="0"/>
          </a:p>
        </p:txBody>
      </p:sp>
      <p:sp>
        <p:nvSpPr>
          <p:cNvPr id="3" name="Объект 2"/>
          <p:cNvSpPr>
            <a:spLocks noGrp="1"/>
          </p:cNvSpPr>
          <p:nvPr>
            <p:ph idx="1"/>
          </p:nvPr>
        </p:nvSpPr>
        <p:spPr>
          <a:xfrm>
            <a:off x="394757" y="313267"/>
            <a:ext cx="8823855" cy="1651000"/>
          </a:xfrm>
        </p:spPr>
        <p:txBody>
          <a:bodyPr/>
          <a:lstStyle/>
          <a:p>
            <a:r>
              <a:rPr lang="uk-UA" dirty="0"/>
              <a:t>Типовими версіями на початковому етапі розслідування вимагання будуть такі: 1) вимагання дійсно мало місце; 2) інсценування вимагання.</a:t>
            </a:r>
            <a:endParaRPr lang="ru-RU" dirty="0"/>
          </a:p>
        </p:txBody>
      </p:sp>
      <p:sp>
        <p:nvSpPr>
          <p:cNvPr id="5" name="Объект 2"/>
          <p:cNvSpPr txBox="1">
            <a:spLocks/>
          </p:cNvSpPr>
          <p:nvPr/>
        </p:nvSpPr>
        <p:spPr>
          <a:xfrm>
            <a:off x="1032111" y="1761067"/>
            <a:ext cx="10279355" cy="3479800"/>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defTabSz="914400" eaLnBrk="0" fontAlgn="base" hangingPunct="0">
              <a:spcBef>
                <a:spcPct val="0"/>
              </a:spcBef>
              <a:spcAft>
                <a:spcPct val="0"/>
              </a:spcAft>
              <a:buSzTx/>
            </a:pPr>
            <a:r>
              <a:rPr lang="uk-UA" altLang="ru-RU" sz="1900" i="1" dirty="0" smtClean="0">
                <a:solidFill>
                  <a:schemeClr val="accent1"/>
                </a:solidFill>
                <a:ea typeface="Times New Roman" panose="02020603050405020304" pitchFamily="18" charset="0"/>
              </a:rPr>
              <a:t>Типові </a:t>
            </a:r>
            <a:r>
              <a:rPr lang="uk-UA" altLang="ru-RU" sz="1900" i="1" dirty="0">
                <a:solidFill>
                  <a:schemeClr val="accent1"/>
                </a:solidFill>
                <a:ea typeface="Times New Roman" panose="02020603050405020304" pitchFamily="18" charset="0"/>
              </a:rPr>
              <a:t>слідчі ситуації</a:t>
            </a:r>
            <a:r>
              <a:rPr lang="uk-UA" altLang="ru-RU" sz="1900" dirty="0">
                <a:solidFill>
                  <a:schemeClr val="accent1"/>
                </a:solidFill>
                <a:ea typeface="Times New Roman" panose="02020603050405020304" pitchFamily="18" charset="0"/>
              </a:rPr>
              <a:t>:</a:t>
            </a:r>
            <a:endParaRPr lang="ru-RU" altLang="ru-RU" sz="1900" dirty="0">
              <a:solidFill>
                <a:schemeClr val="accent1"/>
              </a:solidFill>
              <a:ea typeface="Times New Roman" panose="02020603050405020304" pitchFamily="18" charset="0"/>
            </a:endParaRPr>
          </a:p>
          <a:p>
            <a:pPr marL="0" indent="0" algn="just" defTabSz="914400" eaLnBrk="0" fontAlgn="base" hangingPunct="0">
              <a:spcBef>
                <a:spcPct val="0"/>
              </a:spcBef>
              <a:spcAft>
                <a:spcPct val="0"/>
              </a:spcAft>
              <a:buClrTx/>
              <a:buSzTx/>
              <a:buNone/>
            </a:pPr>
            <a:r>
              <a:rPr lang="uk-UA" altLang="ru-RU" sz="1900" dirty="0" smtClean="0">
                <a:solidFill>
                  <a:schemeClr val="accent1"/>
                </a:solidFill>
                <a:ea typeface="Times New Roman" panose="02020603050405020304" pitchFamily="18" charset="0"/>
              </a:rPr>
              <a:t>1) до </a:t>
            </a:r>
            <a:r>
              <a:rPr lang="uk-UA" altLang="ru-RU" sz="1900" dirty="0">
                <a:solidFill>
                  <a:schemeClr val="accent1"/>
                </a:solidFill>
                <a:ea typeface="Times New Roman" panose="02020603050405020304" pitchFamily="18" charset="0"/>
              </a:rPr>
              <a:t>правоохоронних органів надійшла інформація про те, що вимагачами сформульовані певні вимоги до потерпілого, висловлені на його адресу погрози або вже початі дії насильницького характеру чи потерпілим дана згода на передачу предмета вимагання, обговорені час і місце </a:t>
            </a:r>
            <a:r>
              <a:rPr lang="uk-UA" altLang="ru-RU" sz="1900" dirty="0" smtClean="0">
                <a:solidFill>
                  <a:schemeClr val="accent1"/>
                </a:solidFill>
                <a:ea typeface="Times New Roman" panose="02020603050405020304" pitchFamily="18" charset="0"/>
              </a:rPr>
              <a:t>передачі;</a:t>
            </a:r>
          </a:p>
          <a:p>
            <a:pPr marL="0" indent="0" algn="just" defTabSz="914400" eaLnBrk="0" fontAlgn="base" hangingPunct="0">
              <a:spcBef>
                <a:spcPct val="0"/>
              </a:spcBef>
              <a:spcAft>
                <a:spcPct val="0"/>
              </a:spcAft>
              <a:buClrTx/>
              <a:buSzTx/>
              <a:buNone/>
            </a:pPr>
            <a:r>
              <a:rPr lang="uk-UA" altLang="ru-RU" sz="1900" dirty="0" smtClean="0">
                <a:solidFill>
                  <a:schemeClr val="accent1"/>
                </a:solidFill>
                <a:ea typeface="Times New Roman" panose="02020603050405020304" pitchFamily="18" charset="0"/>
              </a:rPr>
              <a:t>2</a:t>
            </a:r>
            <a:r>
              <a:rPr lang="uk-UA" altLang="ru-RU" sz="1900" dirty="0">
                <a:solidFill>
                  <a:schemeClr val="accent1"/>
                </a:solidFill>
                <a:ea typeface="Times New Roman" panose="02020603050405020304" pitchFamily="18" charset="0"/>
              </a:rPr>
              <a:t>) потерпілий погоджується на вимоги вимагачів і передає їм предмет вимагання, після чого звертається із заявою до правоохоронних органів;</a:t>
            </a:r>
            <a:endParaRPr lang="ru-RU" altLang="ru-RU" sz="1900" dirty="0">
              <a:solidFill>
                <a:schemeClr val="accent1"/>
              </a:solidFill>
              <a:ea typeface="Times New Roman" panose="02020603050405020304" pitchFamily="18" charset="0"/>
            </a:endParaRPr>
          </a:p>
          <a:p>
            <a:pPr marL="0" indent="0" algn="just" defTabSz="914400" eaLnBrk="0" fontAlgn="base" hangingPunct="0">
              <a:spcBef>
                <a:spcPct val="0"/>
              </a:spcBef>
              <a:spcAft>
                <a:spcPct val="0"/>
              </a:spcAft>
              <a:buClrTx/>
              <a:buSzTx/>
              <a:buNone/>
            </a:pPr>
            <a:r>
              <a:rPr lang="uk-UA" altLang="ru-RU" sz="1900" dirty="0">
                <a:solidFill>
                  <a:schemeClr val="accent1"/>
                </a:solidFill>
                <a:ea typeface="Times New Roman" panose="02020603050405020304" pitchFamily="18" charset="0"/>
              </a:rPr>
              <a:t>3) вимагання має довготерміновий характер, здійснюється організованими злочинними групами, проте жертва не звертається до правоохоронних органів, а про факт вимагання стає відомо з інших, у тому числі оперативних, джерел;</a:t>
            </a:r>
            <a:endParaRPr lang="ru-RU" altLang="ru-RU" sz="1900" dirty="0">
              <a:solidFill>
                <a:schemeClr val="accent1"/>
              </a:solidFill>
              <a:ea typeface="Times New Roman" panose="02020603050405020304" pitchFamily="18" charset="0"/>
            </a:endParaRPr>
          </a:p>
          <a:p>
            <a:pPr marL="0" indent="0" algn="just" defTabSz="914400" eaLnBrk="0" fontAlgn="base" hangingPunct="0">
              <a:spcBef>
                <a:spcPct val="0"/>
              </a:spcBef>
              <a:spcAft>
                <a:spcPct val="0"/>
              </a:spcAft>
              <a:buClrTx/>
              <a:buSzTx/>
              <a:buNone/>
            </a:pPr>
            <a:r>
              <a:rPr lang="uk-UA" altLang="ru-RU" sz="1900" dirty="0">
                <a:solidFill>
                  <a:schemeClr val="accent1"/>
                </a:solidFill>
                <a:ea typeface="Times New Roman" panose="02020603050405020304" pitchFamily="18" charset="0"/>
              </a:rPr>
              <a:t>4) отримана інформація свідчить про утримання вимагачами заручників або викрадення ними людей.</a:t>
            </a:r>
            <a:endParaRPr lang="uk-UA" altLang="ru-RU" sz="1900" dirty="0">
              <a:solidFill>
                <a:schemeClr val="accent1"/>
              </a:solidFill>
            </a:endParaRPr>
          </a:p>
          <a:p>
            <a:endParaRPr lang="ru-RU" dirty="0"/>
          </a:p>
        </p:txBody>
      </p:sp>
    </p:spTree>
    <p:extLst>
      <p:ext uri="{BB962C8B-B14F-4D97-AF65-F5344CB8AC3E}">
        <p14:creationId xmlns:p14="http://schemas.microsoft.com/office/powerpoint/2010/main" val="4250955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0144" y="355600"/>
            <a:ext cx="8993189" cy="749133"/>
          </a:xfrm>
        </p:spPr>
        <p:txBody>
          <a:bodyPr/>
          <a:lstStyle/>
          <a:p>
            <a:r>
              <a:rPr lang="uk-UA" dirty="0"/>
              <a:t>Огляд місця події.</a:t>
            </a:r>
            <a:endParaRPr lang="ru-RU" dirty="0"/>
          </a:p>
        </p:txBody>
      </p:sp>
      <p:pic>
        <p:nvPicPr>
          <p:cNvPr id="6146" name="Picture 2" descr="Ð ÐµÐ·ÑÐ»ÑÑÐ°Ñ Ð¿Ð¾ÑÑÐºÑ Ð·Ð¾Ð±ÑÐ°Ð¶ÐµÐ½Ñ Ð·Ð° Ð·Ð°Ð¿Ð¸ÑÐ¾Ð¼ &quot;ÑÐ¾Ð·ÑÐ»ÑÐ´ÑÐ²Ð°Ð½Ð½Ñ&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0681" y="1418000"/>
            <a:ext cx="4976159" cy="276453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Grp="1" noChangeArrowheads="1"/>
          </p:cNvSpPr>
          <p:nvPr>
            <p:ph type="body" idx="1"/>
          </p:nvPr>
        </p:nvSpPr>
        <p:spPr bwMode="auto">
          <a:xfrm>
            <a:off x="320144" y="1218964"/>
            <a:ext cx="575045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2400" b="0" i="0" u="none" strike="noStrike" cap="none" normalizeH="0" baseline="0" dirty="0" smtClean="0">
                <a:ln>
                  <a:noFill/>
                </a:ln>
                <a:solidFill>
                  <a:srgbClr val="1F1A17"/>
                </a:solidFill>
                <a:effectLst/>
                <a:ea typeface="Times New Roman" panose="02020603050405020304" pitchFamily="18" charset="0"/>
              </a:rPr>
              <a:t>При розслідуванні фактів вимагання місцем події може бути: місце пред’явлення вимагачами своїх вимог потерпілому; місце затримання вимагачів «на гарячому»; місце утримання заручників або викраденої особи; місце перебування спільників вимагачів, які здійснювали спостереження за передачею предмета вимагання.</a:t>
            </a:r>
            <a:endParaRPr kumimoji="0" lang="uk-UA" altLang="ru-RU" sz="2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450300650"/>
      </p:ext>
    </p:extLst>
  </p:cSld>
  <p:clrMapOvr>
    <a:masterClrMapping/>
  </p:clrMapOvr>
</p:sld>
</file>

<file path=ppt/theme/theme1.xml><?xml version="1.0" encoding="utf-8"?>
<a:theme xmlns:a="http://schemas.openxmlformats.org/drawingml/2006/main" name="Сектор">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Slice</Template>
  <TotalTime>96</TotalTime>
  <Words>851</Words>
  <Application>Microsoft Office PowerPoint</Application>
  <PresentationFormat>Широкоэкранный</PresentationFormat>
  <Paragraphs>75</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Century Gothic</vt:lpstr>
      <vt:lpstr>Times New Roman</vt:lpstr>
      <vt:lpstr>Wingdings 3</vt:lpstr>
      <vt:lpstr>Сектор</vt:lpstr>
      <vt:lpstr>В И М А Г А Н Н Я</vt:lpstr>
      <vt:lpstr>Вимагання передбачає Вимогу передачі чужого майна чи права на майно або вчинення будь-яких дій майнового характеру з погрозою насильства над потерпілим чи його близькими родичами, обмеження прав, свобод або законних інтересів цих осіб, пошкодження чи знищення їхнього майна або майна, що перебуває в їхньому віданні чи під охороною, або розголошення відомостей, які потерпілий чи його близькі родичі бажають зберегти в таємниці</vt:lpstr>
      <vt:lpstr>Особа, що вчинила злочин - Вимагач</vt:lpstr>
      <vt:lpstr>Презентация PowerPoint</vt:lpstr>
      <vt:lpstr>Потерпілі</vt:lpstr>
      <vt:lpstr>Способи вчинення злочину </vt:lpstr>
      <vt:lpstr>Презентация PowerPoint</vt:lpstr>
      <vt:lpstr>Початковий етап розслідування</vt:lpstr>
      <vt:lpstr>Огляд місця події.</vt:lpstr>
      <vt:lpstr>Огляд Предметів.</vt:lpstr>
      <vt:lpstr>Допит.</vt:lpstr>
      <vt:lpstr>Свідки.</vt:lpstr>
      <vt:lpstr>Судові експертизи.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 И М А Г А Н Н Я</dc:title>
  <dc:creator>Taisiya</dc:creator>
  <cp:lastModifiedBy>Taisiya</cp:lastModifiedBy>
  <cp:revision>10</cp:revision>
  <dcterms:created xsi:type="dcterms:W3CDTF">2018-12-03T21:23:54Z</dcterms:created>
  <dcterms:modified xsi:type="dcterms:W3CDTF">2018-12-03T23:00:23Z</dcterms:modified>
</cp:coreProperties>
</file>