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56" r:id="rId3"/>
    <p:sldId id="257" r:id="rId4"/>
    <p:sldId id="266" r:id="rId5"/>
    <p:sldId id="267" r:id="rId6"/>
    <p:sldId id="268" r:id="rId7"/>
    <p:sldId id="269" r:id="rId8"/>
    <p:sldId id="270" r:id="rId9"/>
    <p:sldId id="272" r:id="rId10"/>
    <p:sldId id="273" r:id="rId11"/>
    <p:sldId id="274" r:id="rId12"/>
    <p:sldId id="275" r:id="rId13"/>
    <p:sldId id="271" r:id="rId14"/>
    <p:sldId id="277" r:id="rId15"/>
    <p:sldId id="279" r:id="rId16"/>
    <p:sldId id="280" r:id="rId17"/>
    <p:sldId id="281" r:id="rId18"/>
    <p:sldId id="282" r:id="rId19"/>
    <p:sldId id="283" r:id="rId20"/>
    <p:sldId id="284" r:id="rId21"/>
    <p:sldId id="285" r:id="rId22"/>
    <p:sldId id="27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24" y="2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4C71EC6-210F-42DE-9C53-41977AD35B3D}" type="datetimeFigureOut">
              <a:rPr lang="ru-RU" smtClean="0"/>
              <a:t>17.09.2018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17.09.2018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17.09.2018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17.09.2018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17.09.2018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17.09.2018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17.09.2018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17.09.2018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17.09.2018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17.09.2018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17.09.2018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4C71EC6-210F-42DE-9C53-41977AD35B3D}" type="datetimeFigureOut">
              <a:rPr lang="ru-RU" smtClean="0"/>
              <a:t>17.09.2018</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png"/><Relationship Id="rId10" Type="http://schemas.openxmlformats.org/officeDocument/2006/relationships/image" Target="../media/image23.jpg"/><Relationship Id="rId4" Type="http://schemas.openxmlformats.org/officeDocument/2006/relationships/image" Target="../media/image17.pn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dneprorbita.org.ua/news_common/12_10_2017.htm"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ingentaconnect.com/content/asp/asl"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doi.org/10.1166/asl.2018.11098"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Объект 1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9158748" cy="6858000"/>
          </a:xfrm>
        </p:spPr>
      </p:pic>
      <p:sp>
        <p:nvSpPr>
          <p:cNvPr id="2" name="Заголовок 1"/>
          <p:cNvSpPr>
            <a:spLocks noGrp="1"/>
          </p:cNvSpPr>
          <p:nvPr>
            <p:ph type="title"/>
          </p:nvPr>
        </p:nvSpPr>
        <p:spPr>
          <a:xfrm>
            <a:off x="539552" y="2661187"/>
            <a:ext cx="8280920" cy="4078826"/>
          </a:xfrm>
        </p:spPr>
        <p:txBody>
          <a:bodyPr/>
          <a:lstStyle/>
          <a:p>
            <a:pPr algn="ctr"/>
            <a:r>
              <a:rPr lang="uk-UA" sz="4000" b="1" dirty="0" smtClean="0">
                <a:latin typeface="Times New Roman" pitchFamily="18" charset="0"/>
                <a:cs typeface="Times New Roman" pitchFamily="18" charset="0"/>
              </a:rPr>
              <a:t>Навчально-науковий юридичний інститут</a:t>
            </a:r>
            <a:r>
              <a:rPr lang="uk-UA" b="1" dirty="0" smtClean="0">
                <a:latin typeface="Times New Roman" pitchFamily="18" charset="0"/>
                <a:cs typeface="Times New Roman" pitchFamily="18" charset="0"/>
              </a:rPr>
              <a:t/>
            </a:r>
            <a:br>
              <a:rPr lang="uk-UA" b="1" dirty="0" smtClean="0">
                <a:latin typeface="Times New Roman" pitchFamily="18" charset="0"/>
                <a:cs typeface="Times New Roman" pitchFamily="18" charset="0"/>
              </a:rPr>
            </a:br>
            <a:r>
              <a:rPr lang="uk-UA" b="1" dirty="0" smtClean="0">
                <a:latin typeface="Times New Roman" pitchFamily="18" charset="0"/>
                <a:cs typeface="Times New Roman" pitchFamily="18" charset="0"/>
              </a:rPr>
              <a:t/>
            </a:r>
            <a:br>
              <a:rPr lang="uk-UA" b="1" dirty="0" smtClean="0">
                <a:latin typeface="Times New Roman" pitchFamily="18" charset="0"/>
                <a:cs typeface="Times New Roman" pitchFamily="18" charset="0"/>
              </a:rPr>
            </a:br>
            <a:r>
              <a:rPr lang="uk-UA" b="1" dirty="0" smtClean="0">
                <a:latin typeface="Times New Roman" pitchFamily="18" charset="0"/>
                <a:cs typeface="Times New Roman" pitchFamily="18" charset="0"/>
              </a:rPr>
              <a:t>кафедра конституційного і адміністративного права</a:t>
            </a:r>
            <a:endParaRPr lang="uk-UA" b="1" dirty="0">
              <a:latin typeface="Times New Roman" pitchFamily="18" charset="0"/>
              <a:cs typeface="Times New Roman" pitchFamily="18" charset="0"/>
            </a:endParaRPr>
          </a:p>
        </p:txBody>
      </p:sp>
      <p:pic>
        <p:nvPicPr>
          <p:cNvPr id="19" name="Рисунок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684206" cy="4173794"/>
          </a:xfrm>
          <a:prstGeom prst="rect">
            <a:avLst/>
          </a:prstGeom>
        </p:spPr>
      </p:pic>
    </p:spTree>
    <p:extLst>
      <p:ext uri="{BB962C8B-B14F-4D97-AF65-F5344CB8AC3E}">
        <p14:creationId xmlns:p14="http://schemas.microsoft.com/office/powerpoint/2010/main" val="3585847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141605"/>
            <a:ext cx="8201660" cy="1194435"/>
          </a:xfrm>
          <a:solidFill>
            <a:schemeClr val="bg2"/>
          </a:solidFill>
        </p:spPr>
        <p:txBody>
          <a:bodyPr>
            <a:normAutofit/>
          </a:bodyPr>
          <a:lstStyle/>
          <a:p>
            <a:pPr algn="ctr"/>
            <a:r>
              <a:rPr lang="uk-UA" altLang="en-US"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pitchFamily="34" charset="0"/>
              </a:rPr>
              <a:t>Публікації у вітчизняних та зарубіжних фахових виданнях</a:t>
            </a:r>
          </a:p>
        </p:txBody>
      </p:sp>
      <p:pic>
        <p:nvPicPr>
          <p:cNvPr id="6" name="Content Placeholder 5"/>
          <p:cNvPicPr>
            <a:picLocks noGrp="1" noChangeAspect="1"/>
          </p:cNvPicPr>
          <p:nvPr>
            <p:ph sz="half" idx="4294967295"/>
          </p:nvPr>
        </p:nvPicPr>
        <p:blipFill>
          <a:blip r:embed="rId3"/>
          <a:stretch>
            <a:fillRect/>
          </a:stretch>
        </p:blipFill>
        <p:spPr>
          <a:xfrm>
            <a:off x="6660232" y="1506667"/>
            <a:ext cx="1455420" cy="2011680"/>
          </a:xfrm>
          <a:prstGeom prst="rect">
            <a:avLst/>
          </a:prstGeom>
          <a:gradFill>
            <a:gsLst>
              <a:gs pos="0">
                <a:schemeClr val="accent1"/>
              </a:gs>
              <a:gs pos="100000">
                <a:schemeClr val="accent1">
                  <a:lumMod val="30000"/>
                  <a:lumOff val="70000"/>
                </a:schemeClr>
              </a:gs>
            </a:gsLst>
            <a:lin ang="11340000" scaled="0"/>
          </a:gradFill>
          <a:effectLst>
            <a:outerShdw blurRad="76200" dir="18900000" sy="23000" kx="-1200000" algn="bl" rotWithShape="0">
              <a:prstClr val="black">
                <a:alpha val="20000"/>
              </a:prstClr>
            </a:outerShdw>
          </a:effectLst>
        </p:spPr>
      </p:pic>
      <p:pic>
        <p:nvPicPr>
          <p:cNvPr id="12" name="Picture 11"/>
          <p:cNvPicPr>
            <a:picLocks noChangeAspect="1"/>
          </p:cNvPicPr>
          <p:nvPr/>
        </p:nvPicPr>
        <p:blipFill>
          <a:blip r:embed="rId4"/>
          <a:stretch>
            <a:fillRect/>
          </a:stretch>
        </p:blipFill>
        <p:spPr>
          <a:xfrm>
            <a:off x="2925445" y="4101173"/>
            <a:ext cx="1656080" cy="2209165"/>
          </a:xfrm>
          <a:prstGeom prst="rect">
            <a:avLst/>
          </a:prstGeom>
          <a:gradFill>
            <a:gsLst>
              <a:gs pos="0">
                <a:schemeClr val="accent1"/>
              </a:gs>
              <a:gs pos="100000">
                <a:schemeClr val="accent1">
                  <a:lumMod val="30000"/>
                  <a:lumOff val="70000"/>
                </a:schemeClr>
              </a:gs>
            </a:gsLst>
            <a:lin ang="11340000" scaled="0"/>
          </a:gradFill>
          <a:effectLst>
            <a:outerShdw blurRad="76200" dir="18900000" sy="23000" kx="-1200000" algn="bl" rotWithShape="0">
              <a:prstClr val="black">
                <a:alpha val="20000"/>
              </a:prstClr>
            </a:outerShdw>
          </a:effectLst>
        </p:spPr>
      </p:pic>
      <p:pic>
        <p:nvPicPr>
          <p:cNvPr id="16" name="Picture 15"/>
          <p:cNvPicPr>
            <a:picLocks noChangeAspect="1"/>
          </p:cNvPicPr>
          <p:nvPr/>
        </p:nvPicPr>
        <p:blipFill>
          <a:blip r:embed="rId5"/>
          <a:stretch>
            <a:fillRect/>
          </a:stretch>
        </p:blipFill>
        <p:spPr>
          <a:xfrm>
            <a:off x="2483768" y="1441874"/>
            <a:ext cx="1640840" cy="2219325"/>
          </a:xfrm>
          <a:prstGeom prst="rect">
            <a:avLst/>
          </a:prstGeom>
          <a:gradFill>
            <a:gsLst>
              <a:gs pos="0">
                <a:schemeClr val="accent1"/>
              </a:gs>
              <a:gs pos="100000">
                <a:schemeClr val="accent1">
                  <a:lumMod val="30000"/>
                  <a:lumOff val="70000"/>
                </a:schemeClr>
              </a:gs>
            </a:gsLst>
            <a:lin ang="11340000" scaled="0"/>
          </a:gradFill>
          <a:effectLst>
            <a:outerShdw blurRad="76200" dir="18900000" sy="23000" kx="-1200000" algn="bl" rotWithShape="0">
              <a:prstClr val="black">
                <a:alpha val="20000"/>
              </a:prstClr>
            </a:outerShdw>
          </a:effectLst>
        </p:spPr>
      </p:pic>
      <p:pic>
        <p:nvPicPr>
          <p:cNvPr id="30730" name="Picture 10"/>
          <p:cNvPicPr>
            <a:picLocks noChangeAspect="1" noChangeArrowheads="1"/>
          </p:cNvPicPr>
          <p:nvPr/>
        </p:nvPicPr>
        <p:blipFill>
          <a:blip r:embed="rId6"/>
          <a:srcRect l="3000" r="2499"/>
          <a:stretch>
            <a:fillRect/>
          </a:stretch>
        </p:blipFill>
        <p:spPr bwMode="auto">
          <a:xfrm>
            <a:off x="491331" y="1412776"/>
            <a:ext cx="1766887" cy="2169323"/>
          </a:xfrm>
          <a:prstGeom prst="rect">
            <a:avLst/>
          </a:prstGeom>
          <a:gradFill>
            <a:gsLst>
              <a:gs pos="0">
                <a:schemeClr val="accent1"/>
              </a:gs>
              <a:gs pos="100000">
                <a:schemeClr val="accent1">
                  <a:lumMod val="30000"/>
                  <a:lumOff val="70000"/>
                </a:schemeClr>
              </a:gs>
            </a:gsLst>
            <a:lin ang="11340000" scaled="0"/>
          </a:gradFill>
          <a:effectLst>
            <a:outerShdw blurRad="76200" dir="18900000" sy="23000" kx="-1200000" algn="bl" rotWithShape="0">
              <a:prstClr val="black">
                <a:alpha val="20000"/>
              </a:prstClr>
            </a:outerShdw>
          </a:effectLst>
        </p:spPr>
      </p:pic>
      <p:pic>
        <p:nvPicPr>
          <p:cNvPr id="17" name="Рисунок 1"/>
          <p:cNvPicPr>
            <a:picLocks noChangeAspect="1"/>
          </p:cNvPicPr>
          <p:nvPr/>
        </p:nvPicPr>
        <p:blipFill rotWithShape="1">
          <a:blip r:embed="rId7" cstate="print">
            <a:extLst>
              <a:ext uri="{28A0092B-C50C-407E-A947-70E740481C1C}">
                <a14:useLocalDpi xmlns:a14="http://schemas.microsoft.com/office/drawing/2010/main" val="0"/>
              </a:ext>
            </a:extLst>
          </a:blip>
          <a:srcRect l="6544"/>
          <a:stretch>
            <a:fillRect/>
          </a:stretch>
        </p:blipFill>
        <p:spPr>
          <a:xfrm>
            <a:off x="4581525" y="1525776"/>
            <a:ext cx="1578610" cy="2071370"/>
          </a:xfrm>
          <a:prstGeom prst="rect">
            <a:avLst/>
          </a:prstGeom>
          <a:gradFill>
            <a:gsLst>
              <a:gs pos="0">
                <a:schemeClr val="accent1"/>
              </a:gs>
              <a:gs pos="100000">
                <a:schemeClr val="accent1">
                  <a:lumMod val="30000"/>
                  <a:lumOff val="70000"/>
                </a:schemeClr>
              </a:gs>
            </a:gsLst>
            <a:lin ang="11340000" scaled="0"/>
          </a:gradFill>
          <a:effectLst>
            <a:outerShdw blurRad="76200" dir="18900000" sy="23000" kx="-1200000" algn="bl" rotWithShape="0">
              <a:prstClr val="black">
                <a:alpha val="20000"/>
              </a:prstClr>
            </a:outerShdw>
          </a:effectLst>
        </p:spPr>
      </p:pic>
      <p:pic>
        <p:nvPicPr>
          <p:cNvPr id="4" name="Рисунок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886" y="4262324"/>
            <a:ext cx="2349191" cy="2048014"/>
          </a:xfrm>
          <a:prstGeom prst="rect">
            <a:avLst/>
          </a:prstGeom>
        </p:spPr>
      </p:pic>
      <p:pic>
        <p:nvPicPr>
          <p:cNvPr id="7" name="Рисунок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60032" y="3852172"/>
            <a:ext cx="1776220" cy="2487703"/>
          </a:xfrm>
          <a:prstGeom prst="rect">
            <a:avLst/>
          </a:prstGeom>
        </p:spPr>
      </p:pic>
      <p:pic>
        <p:nvPicPr>
          <p:cNvPr id="8" name="Рисунок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48264" y="3777137"/>
            <a:ext cx="1800200" cy="2700300"/>
          </a:xfrm>
          <a:prstGeom prst="rect">
            <a:avLst/>
          </a:prstGeom>
        </p:spPr>
      </p:pic>
    </p:spTree>
    <p:extLst>
      <p:ext uri="{BB962C8B-B14F-4D97-AF65-F5344CB8AC3E}">
        <p14:creationId xmlns:p14="http://schemas.microsoft.com/office/powerpoint/2010/main" val="12331625"/>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339213"/>
            <a:ext cx="7886700" cy="1001555"/>
          </a:xfrm>
          <a:solidFill>
            <a:schemeClr val="bg2"/>
          </a:solidFill>
          <a:effectLst>
            <a:innerShdw blurRad="63500" dist="50800" dir="8100000">
              <a:schemeClr val="accent1">
                <a:lumMod val="50000"/>
                <a:alpha val="50000"/>
              </a:schemeClr>
            </a:innerShdw>
          </a:effectLst>
        </p:spPr>
        <p:txBody>
          <a:bodyPr>
            <a:normAutofit fontScale="90000"/>
          </a:bodyPr>
          <a:lstStyle/>
          <a:p>
            <a:pPr algn="ctr"/>
            <a:r>
              <a:rPr lang="uk-UA" altLang="en-US"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rPr>
              <a:t>Участь та організація круглих столів, семінарів </a:t>
            </a:r>
            <a:r>
              <a:rPr lang="uk-UA" altLang="en-US"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rPr>
              <a:t>у 2017- 2018 н.р.</a:t>
            </a:r>
            <a:endParaRPr lang="uk-UA" altLang="en-US"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endParaRPr>
          </a:p>
        </p:txBody>
      </p:sp>
      <p:sp>
        <p:nvSpPr>
          <p:cNvPr id="4" name="Прямоугольник 3"/>
          <p:cNvSpPr/>
          <p:nvPr/>
        </p:nvSpPr>
        <p:spPr>
          <a:xfrm>
            <a:off x="251520" y="1412777"/>
            <a:ext cx="8892479" cy="1877437"/>
          </a:xfrm>
          <a:prstGeom prst="rect">
            <a:avLst/>
          </a:prstGeom>
        </p:spPr>
        <p:txBody>
          <a:bodyPr wrap="square">
            <a:spAutoFit/>
          </a:bodyPr>
          <a:lstStyle/>
          <a:p>
            <a:r>
              <a:rPr lang="ru-RU" dirty="0" smtClean="0"/>
              <a:t> </a:t>
            </a:r>
            <a:r>
              <a:rPr lang="uk-UA" sz="1600" b="1" dirty="0" smtClean="0">
                <a:solidFill>
                  <a:schemeClr val="bg1"/>
                </a:solidFill>
                <a:latin typeface="Times New Roman" pitchFamily="18" charset="0"/>
                <a:cs typeface="Times New Roman" pitchFamily="18" charset="0"/>
              </a:rPr>
              <a:t>Науково-методичний </a:t>
            </a:r>
            <a:r>
              <a:rPr lang="uk-UA" sz="1600" b="1" dirty="0" smtClean="0">
                <a:solidFill>
                  <a:schemeClr val="bg1"/>
                </a:solidFill>
                <a:latin typeface="Times New Roman" pitchFamily="18" charset="0"/>
                <a:cs typeface="Times New Roman" pitchFamily="18" charset="0"/>
              </a:rPr>
              <a:t>семінар </a:t>
            </a:r>
            <a:r>
              <a:rPr lang="uk-UA" sz="1600" b="1" dirty="0" smtClean="0">
                <a:solidFill>
                  <a:schemeClr val="bg1"/>
                </a:solidFill>
                <a:latin typeface="Times New Roman" pitchFamily="18" charset="0"/>
                <a:cs typeface="Times New Roman" pitchFamily="18" charset="0"/>
              </a:rPr>
              <a:t>«</a:t>
            </a:r>
            <a:r>
              <a:rPr lang="uk-UA" sz="1600" b="1" dirty="0">
                <a:solidFill>
                  <a:schemeClr val="bg1">
                    <a:lumMod val="95000"/>
                    <a:lumOff val="5000"/>
                  </a:schemeClr>
                </a:solidFill>
                <a:latin typeface="Times New Roman" pitchFamily="18" charset="0"/>
                <a:cs typeface="Times New Roman" pitchFamily="18" charset="0"/>
              </a:rPr>
              <a:t>Удосконалення організації навчального процесу при підготовці фахівців для захисту прав громадян в адміністративному процесі</a:t>
            </a:r>
            <a:r>
              <a:rPr lang="uk-UA" sz="1600" b="1" dirty="0" smtClean="0">
                <a:solidFill>
                  <a:schemeClr val="bg1"/>
                </a:solidFill>
                <a:latin typeface="Times New Roman" pitchFamily="18" charset="0"/>
                <a:cs typeface="Times New Roman" pitchFamily="18" charset="0"/>
              </a:rPr>
              <a:t>» </a:t>
            </a:r>
            <a:r>
              <a:rPr lang="uk-UA" sz="1600" b="1" dirty="0" smtClean="0">
                <a:solidFill>
                  <a:schemeClr val="bg1"/>
                </a:solidFill>
                <a:latin typeface="Times New Roman" pitchFamily="18" charset="0"/>
                <a:cs typeface="Times New Roman" pitchFamily="18" charset="0"/>
              </a:rPr>
              <a:t>- </a:t>
            </a:r>
            <a:r>
              <a:rPr lang="uk-UA" sz="1600" b="1" dirty="0" smtClean="0">
                <a:solidFill>
                  <a:schemeClr val="bg1"/>
                </a:solidFill>
                <a:latin typeface="Times New Roman" pitchFamily="18" charset="0"/>
                <a:cs typeface="Times New Roman" pitchFamily="18" charset="0"/>
              </a:rPr>
              <a:t>19</a:t>
            </a:r>
            <a:r>
              <a:rPr lang="uk-UA" sz="1600" b="1" dirty="0" smtClean="0">
                <a:solidFill>
                  <a:schemeClr val="bg1"/>
                </a:solidFill>
                <a:latin typeface="Times New Roman" pitchFamily="18" charset="0"/>
                <a:cs typeface="Times New Roman" pitchFamily="18" charset="0"/>
              </a:rPr>
              <a:t> </a:t>
            </a:r>
            <a:r>
              <a:rPr lang="uk-UA" sz="1600" b="1" dirty="0" smtClean="0">
                <a:solidFill>
                  <a:schemeClr val="bg1"/>
                </a:solidFill>
                <a:latin typeface="Times New Roman" pitchFamily="18" charset="0"/>
                <a:cs typeface="Times New Roman" pitchFamily="18" charset="0"/>
              </a:rPr>
              <a:t>жовтня </a:t>
            </a:r>
            <a:r>
              <a:rPr lang="uk-UA" sz="1600" b="1" dirty="0" smtClean="0">
                <a:solidFill>
                  <a:schemeClr val="bg1"/>
                </a:solidFill>
                <a:latin typeface="Times New Roman" pitchFamily="18" charset="0"/>
                <a:cs typeface="Times New Roman" pitchFamily="18" charset="0"/>
              </a:rPr>
              <a:t>2017 </a:t>
            </a:r>
            <a:r>
              <a:rPr lang="uk-UA" sz="1600" b="1" dirty="0" smtClean="0">
                <a:solidFill>
                  <a:schemeClr val="bg1"/>
                </a:solidFill>
                <a:latin typeface="Times New Roman" pitchFamily="18" charset="0"/>
                <a:cs typeface="Times New Roman" pitchFamily="18" charset="0"/>
              </a:rPr>
              <a:t>року;</a:t>
            </a:r>
          </a:p>
          <a:p>
            <a:r>
              <a:rPr lang="uk-UA" sz="1600" b="1" dirty="0">
                <a:solidFill>
                  <a:schemeClr val="bg1"/>
                </a:solidFill>
                <a:latin typeface="Times New Roman" pitchFamily="18" charset="0"/>
                <a:cs typeface="Times New Roman" pitchFamily="18" charset="0"/>
              </a:rPr>
              <a:t>Науково-методичний семінар </a:t>
            </a:r>
            <a:r>
              <a:rPr lang="uk-UA" sz="1600" b="1" dirty="0" smtClean="0">
                <a:solidFill>
                  <a:schemeClr val="bg1"/>
                </a:solidFill>
                <a:latin typeface="Times New Roman" pitchFamily="18" charset="0"/>
                <a:cs typeface="Times New Roman" pitchFamily="18" charset="0"/>
              </a:rPr>
              <a:t>на тему: </a:t>
            </a:r>
            <a:r>
              <a:rPr lang="uk-UA" sz="1600" b="1" dirty="0" smtClean="0">
                <a:solidFill>
                  <a:schemeClr val="bg1"/>
                </a:solidFill>
                <a:latin typeface="Times New Roman" pitchFamily="18" charset="0"/>
                <a:cs typeface="Times New Roman" pitchFamily="18" charset="0"/>
              </a:rPr>
              <a:t>«Впровадження </a:t>
            </a:r>
            <a:r>
              <a:rPr lang="uk-UA" sz="1600" b="1" dirty="0" smtClean="0">
                <a:solidFill>
                  <a:schemeClr val="bg1"/>
                </a:solidFill>
                <a:latin typeface="Times New Roman" pitchFamily="18" charset="0"/>
                <a:cs typeface="Times New Roman" pitchFamily="18" charset="0"/>
              </a:rPr>
              <a:t>і</a:t>
            </a:r>
            <a:r>
              <a:rPr lang="uk-UA" sz="1600" b="1" dirty="0" smtClean="0">
                <a:solidFill>
                  <a:schemeClr val="bg1"/>
                </a:solidFill>
                <a:latin typeface="Times New Roman" pitchFamily="18" charset="0"/>
                <a:cs typeface="Times New Roman" pitchFamily="18" charset="0"/>
              </a:rPr>
              <a:t>нноваційних методик викладання дисциплін публічно-правового циклу в контексті нових стандартів освітньої діяльності в України» </a:t>
            </a:r>
            <a:r>
              <a:rPr lang="uk-UA" sz="1600" b="1" dirty="0" smtClean="0">
                <a:solidFill>
                  <a:schemeClr val="bg1"/>
                </a:solidFill>
                <a:latin typeface="Times New Roman" pitchFamily="18" charset="0"/>
                <a:cs typeface="Times New Roman" pitchFamily="18" charset="0"/>
              </a:rPr>
              <a:t>- </a:t>
            </a:r>
            <a:r>
              <a:rPr lang="uk-UA" sz="1600" b="1" dirty="0" smtClean="0">
                <a:solidFill>
                  <a:schemeClr val="bg1"/>
                </a:solidFill>
                <a:latin typeface="Times New Roman" pitchFamily="18" charset="0"/>
                <a:cs typeface="Times New Roman" pitchFamily="18" charset="0"/>
              </a:rPr>
              <a:t>22 </a:t>
            </a:r>
            <a:r>
              <a:rPr lang="uk-UA" sz="1600" b="1" dirty="0" smtClean="0">
                <a:solidFill>
                  <a:schemeClr val="bg1"/>
                </a:solidFill>
                <a:latin typeface="Times New Roman" pitchFamily="18" charset="0"/>
                <a:cs typeface="Times New Roman" pitchFamily="18" charset="0"/>
              </a:rPr>
              <a:t>березня </a:t>
            </a:r>
            <a:r>
              <a:rPr lang="uk-UA" sz="1600" b="1" dirty="0" smtClean="0">
                <a:solidFill>
                  <a:schemeClr val="bg1"/>
                </a:solidFill>
                <a:latin typeface="Times New Roman" pitchFamily="18" charset="0"/>
                <a:cs typeface="Times New Roman" pitchFamily="18" charset="0"/>
              </a:rPr>
              <a:t>2018 року</a:t>
            </a:r>
            <a:r>
              <a:rPr lang="uk-UA" sz="1600" b="1" dirty="0" smtClean="0">
                <a:solidFill>
                  <a:schemeClr val="bg1"/>
                </a:solidFill>
                <a:latin typeface="Times New Roman" pitchFamily="18" charset="0"/>
                <a:cs typeface="Times New Roman" pitchFamily="18" charset="0"/>
              </a:rPr>
              <a:t>;</a:t>
            </a:r>
          </a:p>
          <a:p>
            <a:endParaRPr lang="uk-UA" b="1" dirty="0">
              <a:solidFill>
                <a:schemeClr val="bg1"/>
              </a:solidFill>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2996174"/>
            <a:ext cx="2520280" cy="1677562"/>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5027" y="3019173"/>
            <a:ext cx="2448272" cy="1836204"/>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0513" y="2708920"/>
            <a:ext cx="2554261" cy="1964816"/>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9831" y="4915222"/>
            <a:ext cx="2621704" cy="1917121"/>
          </a:xfrm>
          <a:prstGeom prst="rect">
            <a:avLst/>
          </a:prstGeom>
        </p:spPr>
      </p:pic>
      <p:pic>
        <p:nvPicPr>
          <p:cNvPr id="10" name="Рисунок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8451" y="4829175"/>
            <a:ext cx="3048000" cy="2028825"/>
          </a:xfrm>
          <a:prstGeom prst="rect">
            <a:avLst/>
          </a:prstGeom>
        </p:spPr>
      </p:pic>
    </p:spTree>
    <p:extLst>
      <p:ext uri="{BB962C8B-B14F-4D97-AF65-F5344CB8AC3E}">
        <p14:creationId xmlns:p14="http://schemas.microsoft.com/office/powerpoint/2010/main" val="1001285959"/>
      </p:ext>
    </p:extLst>
  </p:cSld>
  <p:clrMapOvr>
    <a:masterClrMapping/>
  </p:clrMapOvr>
  <p:transition>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365125"/>
            <a:ext cx="7886700" cy="1143635"/>
          </a:xfrm>
          <a:solidFill>
            <a:schemeClr val="bg2"/>
          </a:solidFill>
          <a:effectLst>
            <a:innerShdw blurRad="63500" dist="50800" dir="8100000">
              <a:schemeClr val="accent1">
                <a:lumMod val="50000"/>
                <a:alpha val="50000"/>
              </a:schemeClr>
            </a:innerShdw>
          </a:effectLst>
        </p:spPr>
        <p:txBody>
          <a:bodyPr>
            <a:normAutofit/>
          </a:bodyPr>
          <a:lstStyle/>
          <a:p>
            <a:pPr algn="ctr"/>
            <a:r>
              <a:rPr lang="uk-UA" altLang="en-US"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pitchFamily="34" charset="0"/>
              </a:rPr>
              <a:t>Науково-практична діяльність</a:t>
            </a:r>
          </a:p>
        </p:txBody>
      </p:sp>
      <p:sp>
        <p:nvSpPr>
          <p:cNvPr id="3" name="Content Placeholder 2"/>
          <p:cNvSpPr>
            <a:spLocks noGrp="1"/>
          </p:cNvSpPr>
          <p:nvPr>
            <p:ph sz="half" idx="4294967295"/>
          </p:nvPr>
        </p:nvSpPr>
        <p:spPr>
          <a:xfrm>
            <a:off x="5086350" y="2079625"/>
            <a:ext cx="3429000" cy="3458210"/>
          </a:xfrm>
          <a:prstGeom prst="rect">
            <a:avLst/>
          </a:prstGeom>
          <a:solidFill>
            <a:schemeClr val="bg2"/>
          </a:solidFill>
          <a:effectLst>
            <a:innerShdw blurRad="63500" dist="50800" dir="8100000">
              <a:schemeClr val="accent1">
                <a:lumMod val="50000"/>
                <a:alpha val="50000"/>
              </a:schemeClr>
            </a:innerShdw>
          </a:effectLst>
        </p:spPr>
        <p:txBody>
          <a:bodyPr>
            <a:normAutofit fontScale="25000" lnSpcReduction="20000"/>
          </a:bodyPr>
          <a:lstStyle/>
          <a:p>
            <a:pPr marL="635" indent="0" algn="ctr">
              <a:buNone/>
            </a:pPr>
            <a:endParaRPr lang="uk-UA" altLang="en-US" sz="7200" dirty="0"/>
          </a:p>
          <a:p>
            <a:pPr marL="635" indent="0" algn="ctr">
              <a:buNone/>
            </a:pPr>
            <a:r>
              <a:rPr lang="uk-UA" altLang="en-US" sz="9600" dirty="0">
                <a:solidFill>
                  <a:schemeClr val="bg1"/>
                </a:solidFill>
                <a:latin typeface="Times New Roman" pitchFamily="18" charset="0"/>
                <a:cs typeface="Times New Roman" pitchFamily="18" charset="0"/>
              </a:rPr>
              <a:t>Науковці кафедри взяли участь у підготовці </a:t>
            </a:r>
            <a:r>
              <a:rPr lang="en-US" sz="9600" dirty="0" err="1">
                <a:solidFill>
                  <a:schemeClr val="bg1"/>
                </a:solidFill>
                <a:latin typeface="Times New Roman" pitchFamily="18" charset="0"/>
                <a:cs typeface="Times New Roman" pitchFamily="18" charset="0"/>
              </a:rPr>
              <a:t>Науково-практичн</a:t>
            </a:r>
            <a:r>
              <a:rPr lang="uk-UA" altLang="en-US" sz="9600" dirty="0" err="1">
                <a:solidFill>
                  <a:schemeClr val="bg1"/>
                </a:solidFill>
                <a:latin typeface="Times New Roman" pitchFamily="18" charset="0"/>
                <a:cs typeface="Times New Roman" pitchFamily="18" charset="0"/>
              </a:rPr>
              <a:t>ого</a:t>
            </a:r>
            <a:r>
              <a:rPr lang="en-US" sz="9600" dirty="0">
                <a:solidFill>
                  <a:schemeClr val="bg1"/>
                </a:solidFill>
                <a:latin typeface="Times New Roman" pitchFamily="18" charset="0"/>
                <a:cs typeface="Times New Roman" pitchFamily="18" charset="0"/>
              </a:rPr>
              <a:t> </a:t>
            </a:r>
            <a:r>
              <a:rPr lang="en-US" sz="9600" dirty="0" err="1">
                <a:solidFill>
                  <a:schemeClr val="bg1"/>
                </a:solidFill>
                <a:latin typeface="Times New Roman" pitchFamily="18" charset="0"/>
                <a:cs typeface="Times New Roman" pitchFamily="18" charset="0"/>
              </a:rPr>
              <a:t>коментар</a:t>
            </a:r>
            <a:r>
              <a:rPr lang="uk-UA" altLang="en-US" sz="9600" dirty="0">
                <a:solidFill>
                  <a:schemeClr val="bg1"/>
                </a:solidFill>
                <a:latin typeface="Times New Roman" pitchFamily="18" charset="0"/>
                <a:cs typeface="Times New Roman" pitchFamily="18" charset="0"/>
              </a:rPr>
              <a:t>я</a:t>
            </a:r>
            <a:r>
              <a:rPr lang="en-US" sz="9600" dirty="0">
                <a:solidFill>
                  <a:schemeClr val="bg1"/>
                </a:solidFill>
                <a:latin typeface="Times New Roman" pitchFamily="18" charset="0"/>
                <a:cs typeface="Times New Roman" pitchFamily="18" charset="0"/>
              </a:rPr>
              <a:t> </a:t>
            </a:r>
            <a:r>
              <a:rPr lang="en-US" sz="9600" dirty="0" err="1">
                <a:solidFill>
                  <a:schemeClr val="bg1"/>
                </a:solidFill>
                <a:latin typeface="Times New Roman" pitchFamily="18" charset="0"/>
                <a:cs typeface="Times New Roman" pitchFamily="18" charset="0"/>
              </a:rPr>
              <a:t>Кодексу</a:t>
            </a:r>
            <a:r>
              <a:rPr lang="en-US" sz="9600" dirty="0">
                <a:solidFill>
                  <a:schemeClr val="bg1"/>
                </a:solidFill>
                <a:latin typeface="Times New Roman" pitchFamily="18" charset="0"/>
                <a:cs typeface="Times New Roman" pitchFamily="18" charset="0"/>
              </a:rPr>
              <a:t> </a:t>
            </a:r>
            <a:r>
              <a:rPr lang="en-US" sz="9600" dirty="0" err="1">
                <a:solidFill>
                  <a:schemeClr val="bg1"/>
                </a:solidFill>
                <a:latin typeface="Times New Roman" pitchFamily="18" charset="0"/>
                <a:cs typeface="Times New Roman" pitchFamily="18" charset="0"/>
              </a:rPr>
              <a:t>України</a:t>
            </a:r>
            <a:r>
              <a:rPr lang="en-US" sz="9600" dirty="0">
                <a:solidFill>
                  <a:schemeClr val="bg1"/>
                </a:solidFill>
                <a:latin typeface="Times New Roman" pitchFamily="18" charset="0"/>
                <a:cs typeface="Times New Roman" pitchFamily="18" charset="0"/>
              </a:rPr>
              <a:t> </a:t>
            </a:r>
            <a:r>
              <a:rPr lang="en-US" sz="9600" dirty="0" err="1">
                <a:solidFill>
                  <a:schemeClr val="bg1"/>
                </a:solidFill>
                <a:latin typeface="Times New Roman" pitchFamily="18" charset="0"/>
                <a:cs typeface="Times New Roman" pitchFamily="18" charset="0"/>
              </a:rPr>
              <a:t>про</a:t>
            </a:r>
            <a:r>
              <a:rPr lang="en-US" sz="9600" dirty="0">
                <a:solidFill>
                  <a:schemeClr val="bg1"/>
                </a:solidFill>
                <a:latin typeface="Times New Roman" pitchFamily="18" charset="0"/>
                <a:cs typeface="Times New Roman" pitchFamily="18" charset="0"/>
              </a:rPr>
              <a:t> </a:t>
            </a:r>
            <a:r>
              <a:rPr lang="en-US" sz="9600" dirty="0" err="1">
                <a:solidFill>
                  <a:schemeClr val="bg1"/>
                </a:solidFill>
                <a:latin typeface="Times New Roman" pitchFamily="18" charset="0"/>
                <a:cs typeface="Times New Roman" pitchFamily="18" charset="0"/>
              </a:rPr>
              <a:t>адміністративні</a:t>
            </a:r>
            <a:r>
              <a:rPr lang="en-US" sz="9600" dirty="0">
                <a:solidFill>
                  <a:schemeClr val="bg1"/>
                </a:solidFill>
                <a:latin typeface="Times New Roman" pitchFamily="18" charset="0"/>
                <a:cs typeface="Times New Roman" pitchFamily="18" charset="0"/>
              </a:rPr>
              <a:t> </a:t>
            </a:r>
            <a:r>
              <a:rPr lang="en-US" sz="9600" dirty="0" err="1">
                <a:solidFill>
                  <a:schemeClr val="bg1"/>
                </a:solidFill>
                <a:latin typeface="Times New Roman" pitchFamily="18" charset="0"/>
                <a:cs typeface="Times New Roman" pitchFamily="18" charset="0"/>
              </a:rPr>
              <a:t>правопорушення</a:t>
            </a:r>
            <a:r>
              <a:rPr lang="en-US" sz="9600" dirty="0">
                <a:solidFill>
                  <a:schemeClr val="bg1"/>
                </a:solidFill>
                <a:latin typeface="Times New Roman" pitchFamily="18" charset="0"/>
                <a:cs typeface="Times New Roman" pitchFamily="18" charset="0"/>
              </a:rPr>
              <a:t> </a:t>
            </a:r>
            <a:r>
              <a:rPr lang="en-US" sz="9600" dirty="0" err="1">
                <a:solidFill>
                  <a:schemeClr val="bg1"/>
                </a:solidFill>
                <a:latin typeface="Times New Roman" pitchFamily="18" charset="0"/>
                <a:cs typeface="Times New Roman" pitchFamily="18" charset="0"/>
              </a:rPr>
              <a:t>за</a:t>
            </a:r>
            <a:r>
              <a:rPr lang="en-US" sz="9600" dirty="0">
                <a:solidFill>
                  <a:schemeClr val="bg1"/>
                </a:solidFill>
                <a:latin typeface="Times New Roman" pitchFamily="18" charset="0"/>
                <a:cs typeface="Times New Roman" pitchFamily="18" charset="0"/>
              </a:rPr>
              <a:t> </a:t>
            </a:r>
            <a:r>
              <a:rPr lang="en-US" sz="9600" dirty="0" err="1">
                <a:solidFill>
                  <a:schemeClr val="bg1"/>
                </a:solidFill>
                <a:latin typeface="Times New Roman" pitchFamily="18" charset="0"/>
                <a:cs typeface="Times New Roman" pitchFamily="18" charset="0"/>
              </a:rPr>
              <a:t>редакцією</a:t>
            </a:r>
            <a:r>
              <a:rPr lang="en-US" sz="9600" dirty="0">
                <a:solidFill>
                  <a:schemeClr val="bg1"/>
                </a:solidFill>
                <a:latin typeface="Times New Roman" pitchFamily="18" charset="0"/>
                <a:cs typeface="Times New Roman" pitchFamily="18" charset="0"/>
              </a:rPr>
              <a:t> </a:t>
            </a:r>
            <a:r>
              <a:rPr lang="en-US" sz="9600" dirty="0" err="1">
                <a:solidFill>
                  <a:schemeClr val="bg1"/>
                </a:solidFill>
                <a:latin typeface="Times New Roman" pitchFamily="18" charset="0"/>
                <a:cs typeface="Times New Roman" pitchFamily="18" charset="0"/>
              </a:rPr>
              <a:t>д.ю.н</a:t>
            </a:r>
            <a:r>
              <a:rPr lang="en-US" sz="9600" dirty="0">
                <a:solidFill>
                  <a:schemeClr val="bg1"/>
                </a:solidFill>
                <a:latin typeface="Times New Roman" pitchFamily="18" charset="0"/>
                <a:cs typeface="Times New Roman" pitchFamily="18" charset="0"/>
              </a:rPr>
              <a:t>., </a:t>
            </a:r>
            <a:r>
              <a:rPr lang="en-US" sz="9600" dirty="0" err="1">
                <a:solidFill>
                  <a:schemeClr val="bg1"/>
                </a:solidFill>
                <a:latin typeface="Times New Roman" pitchFamily="18" charset="0"/>
                <a:cs typeface="Times New Roman" pitchFamily="18" charset="0"/>
              </a:rPr>
              <a:t>професора</a:t>
            </a:r>
            <a:r>
              <a:rPr lang="en-US" sz="9600" dirty="0">
                <a:solidFill>
                  <a:schemeClr val="bg1"/>
                </a:solidFill>
                <a:latin typeface="Times New Roman" pitchFamily="18" charset="0"/>
                <a:cs typeface="Times New Roman" pitchFamily="18" charset="0"/>
              </a:rPr>
              <a:t> С.В. </a:t>
            </a:r>
            <a:r>
              <a:rPr lang="en-US" sz="9600" dirty="0" err="1">
                <a:solidFill>
                  <a:schemeClr val="bg1"/>
                </a:solidFill>
                <a:latin typeface="Times New Roman" pitchFamily="18" charset="0"/>
                <a:cs typeface="Times New Roman" pitchFamily="18" charset="0"/>
              </a:rPr>
              <a:t>Пєткова</a:t>
            </a:r>
            <a:r>
              <a:rPr lang="en-US" sz="9600" dirty="0">
                <a:solidFill>
                  <a:schemeClr val="bg1"/>
                </a:solidFill>
                <a:latin typeface="Times New Roman" pitchFamily="18" charset="0"/>
                <a:cs typeface="Times New Roman" pitchFamily="18" charset="0"/>
              </a:rPr>
              <a:t>.</a:t>
            </a:r>
          </a:p>
          <a:p>
            <a:pPr marL="635" indent="0">
              <a:buNone/>
            </a:pPr>
            <a:endParaRPr lang="en-US" dirty="0"/>
          </a:p>
        </p:txBody>
      </p:sp>
      <p:pic>
        <p:nvPicPr>
          <p:cNvPr id="10" name="Content Placeholder 13"/>
          <p:cNvPicPr>
            <a:picLocks noChangeAspect="1"/>
          </p:cNvPicPr>
          <p:nvPr/>
        </p:nvPicPr>
        <p:blipFill>
          <a:blip r:embed="rId3"/>
          <a:stretch>
            <a:fillRect/>
          </a:stretch>
        </p:blipFill>
        <p:spPr>
          <a:xfrm>
            <a:off x="722630" y="1990725"/>
            <a:ext cx="2454910" cy="1672590"/>
          </a:xfrm>
          <a:prstGeom prst="rect">
            <a:avLst/>
          </a:prstGeom>
          <a:effectLst>
            <a:innerShdw blurRad="63500" dist="50800" dir="8100000">
              <a:schemeClr val="accent1">
                <a:lumMod val="50000"/>
                <a:alpha val="50000"/>
              </a:schemeClr>
            </a:innerShdw>
          </a:effectLst>
        </p:spPr>
      </p:pic>
      <p:pic>
        <p:nvPicPr>
          <p:cNvPr id="13" name="Content Placeholder 4"/>
          <p:cNvPicPr>
            <a:picLocks noGrp="1" noChangeAspect="1"/>
          </p:cNvPicPr>
          <p:nvPr>
            <p:ph sz="half" idx="4294967295"/>
          </p:nvPr>
        </p:nvPicPr>
        <p:blipFill>
          <a:blip r:embed="rId4"/>
          <a:stretch>
            <a:fillRect/>
          </a:stretch>
        </p:blipFill>
        <p:spPr>
          <a:xfrm>
            <a:off x="722630" y="3831590"/>
            <a:ext cx="3886200" cy="2594610"/>
          </a:xfrm>
          <a:prstGeom prst="rect">
            <a:avLst/>
          </a:prstGeom>
          <a:gradFill>
            <a:gsLst>
              <a:gs pos="0">
                <a:schemeClr val="accent1"/>
              </a:gs>
              <a:gs pos="100000">
                <a:schemeClr val="accent1">
                  <a:lumMod val="30000"/>
                  <a:lumOff val="70000"/>
                </a:schemeClr>
              </a:gs>
            </a:gsLst>
            <a:lin ang="11340000" scaled="0"/>
          </a:gradFill>
          <a:effectLst>
            <a:innerShdw blurRad="63500" dist="50800" dir="8100000">
              <a:schemeClr val="accent1">
                <a:lumMod val="50000"/>
                <a:alpha val="50000"/>
              </a:schemeClr>
            </a:innerShdw>
          </a:effectLst>
        </p:spPr>
      </p:pic>
    </p:spTree>
    <p:extLst>
      <p:ext uri="{BB962C8B-B14F-4D97-AF65-F5344CB8AC3E}">
        <p14:creationId xmlns:p14="http://schemas.microsoft.com/office/powerpoint/2010/main" val="1178526957"/>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9142857" cy="7619048"/>
          </a:xfrm>
        </p:spPr>
      </p:pic>
      <p:sp>
        <p:nvSpPr>
          <p:cNvPr id="2" name="Заголовок 1"/>
          <p:cNvSpPr>
            <a:spLocks noGrp="1"/>
          </p:cNvSpPr>
          <p:nvPr>
            <p:ph type="title"/>
          </p:nvPr>
        </p:nvSpPr>
        <p:spPr>
          <a:xfrm>
            <a:off x="609600" y="274638"/>
            <a:ext cx="7924800" cy="490066"/>
          </a:xfrm>
        </p:spPr>
        <p:txBody>
          <a:bodyPr/>
          <a:lstStyle/>
          <a:p>
            <a:pPr algn="ctr"/>
            <a:r>
              <a:rPr lang="uk-UA" sz="2000" b="1" dirty="0" smtClean="0">
                <a:solidFill>
                  <a:schemeClr val="bg1"/>
                </a:solidFill>
                <a:latin typeface="Times New Roman" pitchFamily="18" charset="0"/>
                <a:cs typeface="Times New Roman" pitchFamily="18" charset="0"/>
              </a:rPr>
              <a:t>Список </a:t>
            </a:r>
            <a:r>
              <a:rPr lang="uk-UA" sz="2000" b="1" dirty="0" smtClean="0">
                <a:solidFill>
                  <a:schemeClr val="bg1"/>
                </a:solidFill>
                <a:latin typeface="Times New Roman" pitchFamily="18" charset="0"/>
                <a:cs typeface="Times New Roman" pitchFamily="18" charset="0"/>
              </a:rPr>
              <a:t>праць за 2016-2017 н.р.:</a:t>
            </a:r>
            <a:endParaRPr lang="uk-UA" sz="2000" b="1" dirty="0">
              <a:solidFill>
                <a:schemeClr val="bg1"/>
              </a:solidFill>
              <a:latin typeface="Times New Roman" pitchFamily="18" charset="0"/>
              <a:cs typeface="Times New Roman" pitchFamily="18" charset="0"/>
            </a:endParaRPr>
          </a:p>
        </p:txBody>
      </p:sp>
      <p:sp>
        <p:nvSpPr>
          <p:cNvPr id="5" name="Прямоугольник 4"/>
          <p:cNvSpPr/>
          <p:nvPr/>
        </p:nvSpPr>
        <p:spPr>
          <a:xfrm>
            <a:off x="107504" y="764704"/>
            <a:ext cx="9144000" cy="6247864"/>
          </a:xfrm>
          <a:prstGeom prst="rect">
            <a:avLst/>
          </a:prstGeom>
        </p:spPr>
        <p:txBody>
          <a:bodyPr wrap="square">
            <a:spAutoFit/>
          </a:bodyPr>
          <a:lstStyle/>
          <a:p>
            <a:pPr indent="354013"/>
            <a:r>
              <a:rPr lang="en-US" sz="1400" dirty="0">
                <a:latin typeface="Times New Roman" pitchFamily="18" charset="0"/>
                <a:cs typeface="Times New Roman" pitchFamily="18" charset="0"/>
              </a:rPr>
              <a:t>1. </a:t>
            </a:r>
            <a:r>
              <a:rPr lang="en-US" sz="1400" dirty="0" err="1">
                <a:latin typeface="Times New Roman" pitchFamily="18" charset="0"/>
                <a:cs typeface="Times New Roman" pitchFamily="18" charset="0"/>
              </a:rPr>
              <a:t>Pyvovar</a:t>
            </a:r>
            <a:r>
              <a:rPr lang="en-US" sz="1400" dirty="0">
                <a:latin typeface="Times New Roman" pitchFamily="18" charset="0"/>
                <a:cs typeface="Times New Roman" pitchFamily="18" charset="0"/>
              </a:rPr>
              <a:t> Y., </a:t>
            </a:r>
            <a:r>
              <a:rPr lang="en-US" sz="1400" dirty="0" err="1">
                <a:latin typeface="Times New Roman" pitchFamily="18" charset="0"/>
                <a:cs typeface="Times New Roman" pitchFamily="18" charset="0"/>
              </a:rPr>
              <a:t>Pashinskiy</a:t>
            </a:r>
            <a:r>
              <a:rPr lang="en-US" sz="1400" dirty="0">
                <a:latin typeface="Times New Roman" pitchFamily="18" charset="0"/>
                <a:cs typeface="Times New Roman" pitchFamily="18" charset="0"/>
              </a:rPr>
              <a:t> M. Legislative collisions of legal regulation of administrative enforcement within activities of National bank of Ukraine and methods of their elimination / Y. </a:t>
            </a:r>
            <a:r>
              <a:rPr lang="en-US" sz="1400" dirty="0" err="1">
                <a:latin typeface="Times New Roman" pitchFamily="18" charset="0"/>
                <a:cs typeface="Times New Roman" pitchFamily="18" charset="0"/>
              </a:rPr>
              <a:t>Pyvovar</a:t>
            </a:r>
            <a:r>
              <a:rPr lang="en-US" sz="1400" dirty="0">
                <a:latin typeface="Times New Roman" pitchFamily="18" charset="0"/>
                <a:cs typeface="Times New Roman" pitchFamily="18" charset="0"/>
              </a:rPr>
              <a:t>, M. </a:t>
            </a:r>
            <a:r>
              <a:rPr lang="en-US" sz="1400" dirty="0" err="1">
                <a:latin typeface="Times New Roman" pitchFamily="18" charset="0"/>
                <a:cs typeface="Times New Roman" pitchFamily="18" charset="0"/>
              </a:rPr>
              <a:t>Pashinskiy</a:t>
            </a:r>
            <a:r>
              <a:rPr lang="en-US" sz="1400" dirty="0">
                <a:latin typeface="Times New Roman" pitchFamily="18" charset="0"/>
                <a:cs typeface="Times New Roman" pitchFamily="18" charset="0"/>
              </a:rPr>
              <a:t> // Proceedings of the National Aviation University. – 2016. – №3(68). – </a:t>
            </a:r>
            <a:r>
              <a:rPr lang="uk-UA" sz="1400" dirty="0">
                <a:latin typeface="Times New Roman" pitchFamily="18" charset="0"/>
                <a:cs typeface="Times New Roman" pitchFamily="18" charset="0"/>
              </a:rPr>
              <a:t>р</a:t>
            </a:r>
            <a:r>
              <a:rPr lang="en-US" sz="1400" dirty="0">
                <a:latin typeface="Times New Roman" pitchFamily="18" charset="0"/>
                <a:cs typeface="Times New Roman" pitchFamily="18" charset="0"/>
              </a:rPr>
              <a:t>p. 153-162.</a:t>
            </a:r>
          </a:p>
          <a:p>
            <a:pPr indent="354013"/>
            <a:r>
              <a:rPr lang="en-US" sz="1400" dirty="0">
                <a:latin typeface="Times New Roman" pitchFamily="18" charset="0"/>
                <a:cs typeface="Times New Roman" pitchFamily="18" charset="0"/>
              </a:rPr>
              <a:t>2. </a:t>
            </a:r>
            <a:r>
              <a:rPr lang="en-US" sz="1400" dirty="0" err="1">
                <a:latin typeface="Times New Roman" pitchFamily="18" charset="0"/>
                <a:cs typeface="Times New Roman" pitchFamily="18" charset="0"/>
              </a:rPr>
              <a:t>Pyvovar</a:t>
            </a:r>
            <a:r>
              <a:rPr lang="en-US" sz="1400" dirty="0">
                <a:latin typeface="Times New Roman" pitchFamily="18" charset="0"/>
                <a:cs typeface="Times New Roman" pitchFamily="18" charset="0"/>
              </a:rPr>
              <a:t> Y., </a:t>
            </a:r>
            <a:r>
              <a:rPr lang="en-US" sz="1400" dirty="0" err="1">
                <a:latin typeface="Times New Roman" pitchFamily="18" charset="0"/>
                <a:cs typeface="Times New Roman" pitchFamily="18" charset="0"/>
              </a:rPr>
              <a:t>Husar</a:t>
            </a:r>
            <a:r>
              <a:rPr lang="en-US" sz="1400" dirty="0">
                <a:latin typeface="Times New Roman" pitchFamily="18" charset="0"/>
                <a:cs typeface="Times New Roman" pitchFamily="18" charset="0"/>
              </a:rPr>
              <a:t> O. Theoretical Framework of Administrative Legal Regulation in Flight Safety Area within Civil Aviation / Y. </a:t>
            </a:r>
            <a:r>
              <a:rPr lang="en-US" sz="1400" dirty="0" err="1">
                <a:latin typeface="Times New Roman" pitchFamily="18" charset="0"/>
                <a:cs typeface="Times New Roman" pitchFamily="18" charset="0"/>
              </a:rPr>
              <a:t>Pyvovar</a:t>
            </a:r>
            <a:r>
              <a:rPr lang="en-US" sz="1400" dirty="0">
                <a:latin typeface="Times New Roman" pitchFamily="18" charset="0"/>
                <a:cs typeface="Times New Roman" pitchFamily="18" charset="0"/>
              </a:rPr>
              <a:t>, O. </a:t>
            </a:r>
            <a:r>
              <a:rPr lang="en-US" sz="1400" dirty="0" err="1">
                <a:latin typeface="Times New Roman" pitchFamily="18" charset="0"/>
                <a:cs typeface="Times New Roman" pitchFamily="18" charset="0"/>
              </a:rPr>
              <a:t>Husar</a:t>
            </a:r>
            <a:r>
              <a:rPr lang="en-US" sz="1400" dirty="0">
                <a:latin typeface="Times New Roman" pitchFamily="18" charset="0"/>
                <a:cs typeface="Times New Roman" pitchFamily="18" charset="0"/>
              </a:rPr>
              <a:t> // Proceedings of the National Aviation University. – 2016. – №4(69). – </a:t>
            </a:r>
            <a:r>
              <a:rPr lang="uk-UA" sz="1400" dirty="0">
                <a:latin typeface="Times New Roman" pitchFamily="18" charset="0"/>
                <a:cs typeface="Times New Roman" pitchFamily="18" charset="0"/>
              </a:rPr>
              <a:t>р.</a:t>
            </a:r>
            <a:r>
              <a:rPr lang="en-US" sz="1400" dirty="0">
                <a:latin typeface="Times New Roman" pitchFamily="18" charset="0"/>
                <a:cs typeface="Times New Roman" pitchFamily="18" charset="0"/>
              </a:rPr>
              <a:t>p. 126-134</a:t>
            </a:r>
            <a:r>
              <a:rPr lang="en-US" sz="1400" dirty="0" smtClean="0">
                <a:latin typeface="Times New Roman" pitchFamily="18" charset="0"/>
                <a:cs typeface="Times New Roman" pitchFamily="18" charset="0"/>
              </a:rPr>
              <a:t>.</a:t>
            </a:r>
            <a:endParaRPr lang="uk-UA" sz="1400" dirty="0" smtClean="0">
              <a:latin typeface="Times New Roman" pitchFamily="18" charset="0"/>
              <a:cs typeface="Times New Roman" pitchFamily="18" charset="0"/>
            </a:endParaRPr>
          </a:p>
          <a:p>
            <a:pPr indent="354013"/>
            <a:r>
              <a:rPr lang="uk-UA" sz="1400" dirty="0" smtClean="0">
                <a:latin typeface="Times New Roman" pitchFamily="18" charset="0"/>
                <a:cs typeface="Times New Roman" pitchFamily="18" charset="0"/>
              </a:rPr>
              <a:t>3. </a:t>
            </a:r>
            <a:r>
              <a:rPr lang="uk-UA" sz="1400" dirty="0">
                <a:latin typeface="Times New Roman" pitchFamily="18" charset="0"/>
                <a:cs typeface="Times New Roman" pitchFamily="18" charset="0"/>
              </a:rPr>
              <a:t>Устинова І.П., </a:t>
            </a:r>
            <a:r>
              <a:rPr lang="uk-UA" sz="1400" dirty="0" err="1">
                <a:latin typeface="Times New Roman" pitchFamily="18" charset="0"/>
                <a:cs typeface="Times New Roman" pitchFamily="18" charset="0"/>
              </a:rPr>
              <a:t>Полторацька</a:t>
            </a:r>
            <a:r>
              <a:rPr lang="uk-UA" sz="1400" dirty="0">
                <a:latin typeface="Times New Roman" pitchFamily="18" charset="0"/>
                <a:cs typeface="Times New Roman" pitchFamily="18" charset="0"/>
              </a:rPr>
              <a:t> Ю.І. Міжнародні практики організації банківської системи як моделі для реформування банківського нагляду в Україні / І.П. Устинова, Ю.І. </a:t>
            </a:r>
            <a:r>
              <a:rPr lang="uk-UA" sz="1400" dirty="0" err="1">
                <a:latin typeface="Times New Roman" pitchFamily="18" charset="0"/>
                <a:cs typeface="Times New Roman" pitchFamily="18" charset="0"/>
              </a:rPr>
              <a:t>Полторацька</a:t>
            </a:r>
            <a:r>
              <a:rPr lang="uk-UA" sz="1400" dirty="0">
                <a:latin typeface="Times New Roman" pitchFamily="18" charset="0"/>
                <a:cs typeface="Times New Roman" pitchFamily="18" charset="0"/>
              </a:rPr>
              <a:t> // Наукові праці Національного авіаційного університету. Серія : Юридичний вісник «Повітряне і космічне право». – 2017. – № 1 (42). – С. 86-92. </a:t>
            </a:r>
            <a:endParaRPr lang="uk-UA" sz="1400" dirty="0" smtClean="0">
              <a:latin typeface="Times New Roman" pitchFamily="18" charset="0"/>
              <a:cs typeface="Times New Roman" pitchFamily="18" charset="0"/>
            </a:endParaRPr>
          </a:p>
          <a:p>
            <a:pPr indent="354013"/>
            <a:r>
              <a:rPr lang="uk-UA" sz="1400" dirty="0" smtClean="0">
                <a:latin typeface="Times New Roman" pitchFamily="18" charset="0"/>
                <a:cs typeface="Times New Roman" pitchFamily="18" charset="0"/>
              </a:rPr>
              <a:t>4. </a:t>
            </a:r>
            <a:r>
              <a:rPr lang="en-US" sz="1400" dirty="0" err="1" smtClean="0">
                <a:latin typeface="Times New Roman" pitchFamily="18" charset="0"/>
                <a:cs typeface="Times New Roman" pitchFamily="18" charset="0"/>
              </a:rPr>
              <a:t>Sopilkpo</a:t>
            </a:r>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I. Prospects for Legal Regulation of Copyright Objects in Compliance with International Standards / I. </a:t>
            </a:r>
            <a:r>
              <a:rPr lang="en-US" sz="1400" dirty="0" err="1">
                <a:latin typeface="Times New Roman" pitchFamily="18" charset="0"/>
                <a:cs typeface="Times New Roman" pitchFamily="18" charset="0"/>
              </a:rPr>
              <a:t>Sopilko</a:t>
            </a:r>
            <a:r>
              <a:rPr lang="en-US" sz="1400" dirty="0">
                <a:latin typeface="Times New Roman" pitchFamily="18" charset="0"/>
                <a:cs typeface="Times New Roman" pitchFamily="18" charset="0"/>
              </a:rPr>
              <a:t> // Proceedings of the National Aviation University. – 2016. – № 3 (68) – P. 117–124.</a:t>
            </a:r>
          </a:p>
          <a:p>
            <a:pPr indent="354013"/>
            <a:r>
              <a:rPr lang="uk-UA" sz="1400" dirty="0" smtClean="0">
                <a:latin typeface="Times New Roman" pitchFamily="18" charset="0"/>
                <a:cs typeface="Times New Roman" pitchFamily="18" charset="0"/>
              </a:rPr>
              <a:t>5.</a:t>
            </a:r>
            <a:r>
              <a:rPr lang="en-US" sz="1400" dirty="0" smtClean="0">
                <a:latin typeface="Times New Roman" pitchFamily="18" charset="0"/>
                <a:cs typeface="Times New Roman" pitchFamily="18" charset="0"/>
              </a:rPr>
              <a:t> </a:t>
            </a:r>
            <a:r>
              <a:rPr lang="uk-UA" sz="1400" dirty="0" err="1">
                <a:latin typeface="Times New Roman" pitchFamily="18" charset="0"/>
                <a:cs typeface="Times New Roman" pitchFamily="18" charset="0"/>
              </a:rPr>
              <a:t>Сопілко</a:t>
            </a:r>
            <a:r>
              <a:rPr lang="uk-UA" sz="1400" dirty="0">
                <a:latin typeface="Times New Roman" pitchFamily="18" charset="0"/>
                <a:cs typeface="Times New Roman" pitchFamily="18" charset="0"/>
              </a:rPr>
              <a:t> І.М. Тролі, боти та бот-мережі як загрози розвитку інформаційного суспільства / І.М. </a:t>
            </a:r>
            <a:r>
              <a:rPr lang="uk-UA" sz="1400" dirty="0" err="1">
                <a:latin typeface="Times New Roman" pitchFamily="18" charset="0"/>
                <a:cs typeface="Times New Roman" pitchFamily="18" charset="0"/>
              </a:rPr>
              <a:t>Слопілко</a:t>
            </a:r>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 Наукові </a:t>
            </a:r>
            <a:r>
              <a:rPr lang="uk-UA" sz="1400" dirty="0">
                <a:latin typeface="Times New Roman" pitchFamily="18" charset="0"/>
                <a:cs typeface="Times New Roman" pitchFamily="18" charset="0"/>
              </a:rPr>
              <a:t>праці Національного авіаційного університету. Серія «Юридичний вісник «Повітряне і космічне право». – 2016. – № 4 (41). – С. 86–91.</a:t>
            </a:r>
          </a:p>
          <a:p>
            <a:pPr indent="354013"/>
            <a:r>
              <a:rPr lang="uk-UA" sz="1400" dirty="0">
                <a:latin typeface="Times New Roman" pitchFamily="18" charset="0"/>
                <a:cs typeface="Times New Roman" pitchFamily="18" charset="0"/>
              </a:rPr>
              <a:t>6</a:t>
            </a:r>
            <a:r>
              <a:rPr lang="uk-UA" sz="1400" dirty="0" smtClean="0">
                <a:latin typeface="Times New Roman" pitchFamily="18" charset="0"/>
                <a:cs typeface="Times New Roman" pitchFamily="18" charset="0"/>
              </a:rPr>
              <a:t>. </a:t>
            </a:r>
            <a:r>
              <a:rPr lang="uk-UA" sz="1400" dirty="0" err="1">
                <a:latin typeface="Times New Roman" pitchFamily="18" charset="0"/>
                <a:cs typeface="Times New Roman" pitchFamily="18" charset="0"/>
              </a:rPr>
              <a:t>Рябченко</a:t>
            </a:r>
            <a:r>
              <a:rPr lang="uk-UA" sz="1400" dirty="0">
                <a:latin typeface="Times New Roman" pitchFamily="18" charset="0"/>
                <a:cs typeface="Times New Roman" pitchFamily="18" charset="0"/>
              </a:rPr>
              <a:t> О.П. Щодо визначення предмету судової адміністративної юрисдикції/ </a:t>
            </a:r>
            <a:r>
              <a:rPr lang="uk-UA" sz="1400" dirty="0" err="1">
                <a:latin typeface="Times New Roman" pitchFamily="18" charset="0"/>
                <a:cs typeface="Times New Roman" pitchFamily="18" charset="0"/>
              </a:rPr>
              <a:t>Рябченко</a:t>
            </a:r>
            <a:r>
              <a:rPr lang="uk-UA" sz="1400" dirty="0">
                <a:latin typeface="Times New Roman" pitchFamily="18" charset="0"/>
                <a:cs typeface="Times New Roman" pitchFamily="18" charset="0"/>
              </a:rPr>
              <a:t> О.П., </a:t>
            </a:r>
            <a:r>
              <a:rPr lang="uk-UA" sz="1400" dirty="0" err="1">
                <a:latin typeface="Times New Roman" pitchFamily="18" charset="0"/>
                <a:cs typeface="Times New Roman" pitchFamily="18" charset="0"/>
              </a:rPr>
              <a:t>Романяк</a:t>
            </a:r>
            <a:r>
              <a:rPr lang="uk-UA" sz="1400" dirty="0">
                <a:latin typeface="Times New Roman" pitchFamily="18" charset="0"/>
                <a:cs typeface="Times New Roman" pitchFamily="18" charset="0"/>
              </a:rPr>
              <a:t> М.М.// Науковий вісник Херсонського державного університету. — Серія «Юридичні науки». — 2017. — Вип. 1.— Том 2. – с.58-60.</a:t>
            </a:r>
          </a:p>
          <a:p>
            <a:pPr indent="354013"/>
            <a:r>
              <a:rPr lang="uk-UA" sz="1400" dirty="0">
                <a:latin typeface="Times New Roman" pitchFamily="18" charset="0"/>
                <a:cs typeface="Times New Roman" pitchFamily="18" charset="0"/>
              </a:rPr>
              <a:t>7</a:t>
            </a:r>
            <a:r>
              <a:rPr lang="uk-UA" sz="1400" dirty="0" smtClean="0">
                <a:latin typeface="Times New Roman" pitchFamily="18" charset="0"/>
                <a:cs typeface="Times New Roman" pitchFamily="18" charset="0"/>
              </a:rPr>
              <a:t>. </a:t>
            </a:r>
            <a:r>
              <a:rPr lang="uk-UA" sz="1400" dirty="0" err="1">
                <a:latin typeface="Times New Roman" pitchFamily="18" charset="0"/>
                <a:cs typeface="Times New Roman" pitchFamily="18" charset="0"/>
              </a:rPr>
              <a:t>Радзівілл</a:t>
            </a:r>
            <a:r>
              <a:rPr lang="uk-UA" sz="1400" dirty="0">
                <a:latin typeface="Times New Roman" pitchFamily="18" charset="0"/>
                <a:cs typeface="Times New Roman" pitchFamily="18" charset="0"/>
              </a:rPr>
              <a:t> О.А. Багатомірність втілення індивідуальних мотивацій в історичних формах соціокультурної організації / О.А. </a:t>
            </a:r>
            <a:r>
              <a:rPr lang="uk-UA" sz="1400" dirty="0" err="1">
                <a:latin typeface="Times New Roman" pitchFamily="18" charset="0"/>
                <a:cs typeface="Times New Roman" pitchFamily="18" charset="0"/>
              </a:rPr>
              <a:t>Радзівілл</a:t>
            </a:r>
            <a:r>
              <a:rPr lang="uk-UA" sz="1400" dirty="0">
                <a:latin typeface="Times New Roman" pitchFamily="18" charset="0"/>
                <a:cs typeface="Times New Roman" pitchFamily="18" charset="0"/>
              </a:rPr>
              <a:t> / Юридичний вісник. «Повітряне і космічне право». – К. : НАУ. – 2017. – № 2. – С. 37-48.</a:t>
            </a:r>
          </a:p>
          <a:p>
            <a:pPr indent="354013"/>
            <a:r>
              <a:rPr lang="uk-UA" sz="1400" dirty="0">
                <a:latin typeface="Times New Roman" pitchFamily="18" charset="0"/>
                <a:cs typeface="Times New Roman" pitchFamily="18" charset="0"/>
              </a:rPr>
              <a:t>8</a:t>
            </a:r>
            <a:r>
              <a:rPr lang="uk-UA" sz="1400" dirty="0" smtClean="0">
                <a:latin typeface="Times New Roman" pitchFamily="18" charset="0"/>
                <a:cs typeface="Times New Roman" pitchFamily="18" charset="0"/>
              </a:rPr>
              <a:t>. </a:t>
            </a:r>
            <a:r>
              <a:rPr lang="uk-UA" sz="1400" dirty="0" err="1">
                <a:latin typeface="Times New Roman" pitchFamily="18" charset="0"/>
                <a:cs typeface="Times New Roman" pitchFamily="18" charset="0"/>
              </a:rPr>
              <a:t>Толкачова</a:t>
            </a:r>
            <a:r>
              <a:rPr lang="uk-UA" sz="1400" dirty="0">
                <a:latin typeface="Times New Roman" pitchFamily="18" charset="0"/>
                <a:cs typeface="Times New Roman" pitchFamily="18" charset="0"/>
              </a:rPr>
              <a:t> І.А. Особливості міграційних процесів в Україні / І.А. </a:t>
            </a:r>
            <a:r>
              <a:rPr lang="uk-UA" sz="1400" dirty="0" err="1">
                <a:latin typeface="Times New Roman" pitchFamily="18" charset="0"/>
                <a:cs typeface="Times New Roman" pitchFamily="18" charset="0"/>
              </a:rPr>
              <a:t>Толкачова</a:t>
            </a:r>
            <a:r>
              <a:rPr lang="uk-UA" sz="1400" dirty="0">
                <a:latin typeface="Times New Roman" pitchFamily="18" charset="0"/>
                <a:cs typeface="Times New Roman" pitchFamily="18" charset="0"/>
              </a:rPr>
              <a:t> // Наукові праці Національного авіаційного університету. Серія : Юридичний вісник «Повітряне і космічне право». – К. : НАУ, 2016. – №3 (40) – С. 90–94. </a:t>
            </a:r>
          </a:p>
          <a:p>
            <a:pPr indent="354013"/>
            <a:r>
              <a:rPr lang="uk-UA" sz="1400" dirty="0" smtClean="0">
                <a:latin typeface="Times New Roman" pitchFamily="18" charset="0"/>
                <a:cs typeface="Times New Roman" pitchFamily="18" charset="0"/>
              </a:rPr>
              <a:t>9. </a:t>
            </a:r>
            <a:r>
              <a:rPr lang="uk-UA" sz="1400" dirty="0" err="1">
                <a:latin typeface="Times New Roman" pitchFamily="18" charset="0"/>
                <a:cs typeface="Times New Roman" pitchFamily="18" charset="0"/>
              </a:rPr>
              <a:t>Юринець</a:t>
            </a:r>
            <a:r>
              <a:rPr lang="uk-UA" sz="1400" dirty="0">
                <a:latin typeface="Times New Roman" pitchFamily="18" charset="0"/>
                <a:cs typeface="Times New Roman" pitchFamily="18" charset="0"/>
              </a:rPr>
              <a:t> Ю.Л. Заборона російського контенту : «Інформаційні війни» України та Росії в контексті ст. 10 ЄКПЛ / Ю.Л. </a:t>
            </a:r>
            <a:r>
              <a:rPr lang="uk-UA" sz="1400" dirty="0" err="1">
                <a:latin typeface="Times New Roman" pitchFamily="18" charset="0"/>
                <a:cs typeface="Times New Roman" pitchFamily="18" charset="0"/>
              </a:rPr>
              <a:t>Юринець</a:t>
            </a:r>
            <a:r>
              <a:rPr lang="uk-UA" sz="1400" dirty="0">
                <a:latin typeface="Times New Roman" pitchFamily="18" charset="0"/>
                <a:cs typeface="Times New Roman" pitchFamily="18" charset="0"/>
              </a:rPr>
              <a:t> // Юридична газета. – № 6 (556). – С. 22-24.</a:t>
            </a:r>
          </a:p>
          <a:p>
            <a:pPr indent="354013"/>
            <a:r>
              <a:rPr lang="uk-UA" sz="1400" dirty="0" smtClean="0">
                <a:latin typeface="Times New Roman" pitchFamily="18" charset="0"/>
                <a:cs typeface="Times New Roman" pitchFamily="18" charset="0"/>
              </a:rPr>
              <a:t>10. </a:t>
            </a:r>
            <a:r>
              <a:rPr lang="uk-UA" sz="1400" dirty="0">
                <a:latin typeface="Times New Roman" pitchFamily="18" charset="0"/>
                <a:cs typeface="Times New Roman" pitchFamily="18" charset="0"/>
              </a:rPr>
              <a:t>Гончарук С.Т., Олійник В.В. Професійна підготовка державних службовців – важливий елемент проходження державної служби	 / С.Т. Гончарук, В.В. Олійник // Наукові праці Національного </a:t>
            </a:r>
            <a:r>
              <a:rPr lang="uk-UA" sz="1400" dirty="0" err="1">
                <a:latin typeface="Times New Roman" pitchFamily="18" charset="0"/>
                <a:cs typeface="Times New Roman" pitchFamily="18" charset="0"/>
              </a:rPr>
              <a:t>авіа-ційного</a:t>
            </a:r>
            <a:r>
              <a:rPr lang="uk-UA" sz="1400" dirty="0">
                <a:latin typeface="Times New Roman" pitchFamily="18" charset="0"/>
                <a:cs typeface="Times New Roman" pitchFamily="18" charset="0"/>
              </a:rPr>
              <a:t> університету: Серія «Юридичний вісник. Повітряне і космічне право». – 2017. – № 1 (42). – С. 57-64.</a:t>
            </a:r>
          </a:p>
          <a:p>
            <a:endParaRPr lang="uk-UA" dirty="0"/>
          </a:p>
          <a:p>
            <a:endParaRPr lang="en-US" dirty="0"/>
          </a:p>
        </p:txBody>
      </p:sp>
    </p:spTree>
    <p:extLst>
      <p:ext uri="{BB962C8B-B14F-4D97-AF65-F5344CB8AC3E}">
        <p14:creationId xmlns:p14="http://schemas.microsoft.com/office/powerpoint/2010/main" val="866430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43" y="-603448"/>
            <a:ext cx="9142857" cy="7619048"/>
          </a:xfrm>
        </p:spPr>
      </p:pic>
      <p:sp>
        <p:nvSpPr>
          <p:cNvPr id="6" name="Прямоугольник 5"/>
          <p:cNvSpPr/>
          <p:nvPr/>
        </p:nvSpPr>
        <p:spPr>
          <a:xfrm>
            <a:off x="251520" y="260649"/>
            <a:ext cx="8712968" cy="6555641"/>
          </a:xfrm>
          <a:prstGeom prst="rect">
            <a:avLst/>
          </a:prstGeom>
        </p:spPr>
        <p:txBody>
          <a:bodyPr wrap="square">
            <a:spAutoFit/>
          </a:bodyPr>
          <a:lstStyle/>
          <a:p>
            <a:pPr indent="354013"/>
            <a:r>
              <a:rPr lang="uk-UA" sz="1400" dirty="0">
                <a:latin typeface="Times New Roman" pitchFamily="18" charset="0"/>
                <a:cs typeface="Times New Roman" pitchFamily="18" charset="0"/>
              </a:rPr>
              <a:t>1. </a:t>
            </a:r>
            <a:r>
              <a:rPr lang="uk-UA" sz="1400" dirty="0" err="1">
                <a:latin typeface="Times New Roman" pitchFamily="18" charset="0"/>
                <a:cs typeface="Times New Roman" pitchFamily="18" charset="0"/>
              </a:rPr>
              <a:t>Sopilkpo</a:t>
            </a:r>
            <a:r>
              <a:rPr lang="uk-UA" sz="1400" dirty="0">
                <a:latin typeface="Times New Roman" pitchFamily="18" charset="0"/>
                <a:cs typeface="Times New Roman" pitchFamily="18" charset="0"/>
              </a:rPr>
              <a:t> I. </a:t>
            </a:r>
            <a:r>
              <a:rPr lang="uk-UA" sz="1400" dirty="0" err="1">
                <a:latin typeface="Times New Roman" pitchFamily="18" charset="0"/>
                <a:cs typeface="Times New Roman" pitchFamily="18" charset="0"/>
              </a:rPr>
              <a:t>The</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use</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of</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information</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axiology</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in</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the</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context</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of</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state</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information</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policy</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making</a:t>
            </a:r>
            <a:r>
              <a:rPr lang="uk-UA" sz="1400" dirty="0">
                <a:latin typeface="Times New Roman" pitchFamily="18" charset="0"/>
                <a:cs typeface="Times New Roman" pitchFamily="18" charset="0"/>
              </a:rPr>
              <a:t> / I. </a:t>
            </a:r>
            <a:r>
              <a:rPr lang="uk-UA" sz="1400" dirty="0" err="1">
                <a:latin typeface="Times New Roman" pitchFamily="18" charset="0"/>
                <a:cs typeface="Times New Roman" pitchFamily="18" charset="0"/>
              </a:rPr>
              <a:t>Sopilko</a:t>
            </a:r>
            <a:r>
              <a:rPr lang="uk-UA" sz="1400" dirty="0">
                <a:latin typeface="Times New Roman" pitchFamily="18" charset="0"/>
                <a:cs typeface="Times New Roman" pitchFamily="18" charset="0"/>
              </a:rPr>
              <a:t> // </a:t>
            </a:r>
            <a:r>
              <a:rPr lang="uk-UA" sz="1400" dirty="0" err="1">
                <a:latin typeface="Times New Roman" pitchFamily="18" charset="0"/>
                <a:cs typeface="Times New Roman" pitchFamily="18" charset="0"/>
              </a:rPr>
              <a:t>Law</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and</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History</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Review</a:t>
            </a:r>
            <a:r>
              <a:rPr lang="uk-UA" sz="1400" dirty="0">
                <a:latin typeface="Times New Roman" pitchFamily="18" charset="0"/>
                <a:cs typeface="Times New Roman" pitchFamily="18" charset="0"/>
              </a:rPr>
              <a:t>. – 2016. – </a:t>
            </a:r>
            <a:r>
              <a:rPr lang="uk-UA" sz="1400" dirty="0" err="1">
                <a:latin typeface="Times New Roman" pitchFamily="18" charset="0"/>
                <a:cs typeface="Times New Roman" pitchFamily="18" charset="0"/>
              </a:rPr>
              <a:t>Issue</a:t>
            </a:r>
            <a:r>
              <a:rPr lang="uk-UA" sz="1400" dirty="0">
                <a:latin typeface="Times New Roman" pitchFamily="18" charset="0"/>
                <a:cs typeface="Times New Roman" pitchFamily="18" charset="0"/>
              </a:rPr>
              <a:t> 4 (2), </a:t>
            </a:r>
            <a:r>
              <a:rPr lang="uk-UA" sz="1400" dirty="0" err="1">
                <a:latin typeface="Times New Roman" pitchFamily="18" charset="0"/>
                <a:cs typeface="Times New Roman" pitchFamily="18" charset="0"/>
              </a:rPr>
              <a:t>November</a:t>
            </a:r>
            <a:r>
              <a:rPr lang="uk-UA" sz="1400" dirty="0">
                <a:latin typeface="Times New Roman" pitchFamily="18" charset="0"/>
                <a:cs typeface="Times New Roman" pitchFamily="18" charset="0"/>
              </a:rPr>
              <a:t>. – V. 34. –P. 1112–1119. </a:t>
            </a:r>
          </a:p>
          <a:p>
            <a:pPr indent="354013"/>
            <a:r>
              <a:rPr lang="uk-UA" sz="1400" dirty="0">
                <a:latin typeface="Times New Roman" pitchFamily="18" charset="0"/>
                <a:cs typeface="Times New Roman" pitchFamily="18" charset="0"/>
              </a:rPr>
              <a:t>2. </a:t>
            </a:r>
            <a:r>
              <a:rPr lang="uk-UA" sz="1400" dirty="0" err="1">
                <a:latin typeface="Times New Roman" pitchFamily="18" charset="0"/>
                <a:cs typeface="Times New Roman" pitchFamily="18" charset="0"/>
              </a:rPr>
              <a:t>Pyvovar</a:t>
            </a:r>
            <a:r>
              <a:rPr lang="uk-UA" sz="1400" dirty="0">
                <a:latin typeface="Times New Roman" pitchFamily="18" charset="0"/>
                <a:cs typeface="Times New Roman" pitchFamily="18" charset="0"/>
              </a:rPr>
              <a:t> Y. </a:t>
            </a:r>
            <a:r>
              <a:rPr lang="uk-UA" sz="1400" dirty="0" err="1">
                <a:latin typeface="Times New Roman" pitchFamily="18" charset="0"/>
                <a:cs typeface="Times New Roman" pitchFamily="18" charset="0"/>
              </a:rPr>
              <a:t>Legal</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nature</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of</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the</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tax</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credit</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in</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the</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mechanism</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of</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value</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added</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tax</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administration</a:t>
            </a:r>
            <a:r>
              <a:rPr lang="uk-UA" sz="1400" dirty="0">
                <a:latin typeface="Times New Roman" pitchFamily="18" charset="0"/>
                <a:cs typeface="Times New Roman" pitchFamily="18" charset="0"/>
              </a:rPr>
              <a:t> / Y. </a:t>
            </a:r>
            <a:r>
              <a:rPr lang="uk-UA" sz="1400" dirty="0" err="1">
                <a:latin typeface="Times New Roman" pitchFamily="18" charset="0"/>
                <a:cs typeface="Times New Roman" pitchFamily="18" charset="0"/>
              </a:rPr>
              <a:t>Pyvovar</a:t>
            </a:r>
            <a:r>
              <a:rPr lang="uk-UA" sz="1400" dirty="0">
                <a:latin typeface="Times New Roman" pitchFamily="18" charset="0"/>
                <a:cs typeface="Times New Roman" pitchFamily="18" charset="0"/>
              </a:rPr>
              <a:t> // </a:t>
            </a:r>
            <a:r>
              <a:rPr lang="uk-UA" sz="1400" dirty="0" err="1">
                <a:latin typeface="Times New Roman" pitchFamily="18" charset="0"/>
                <a:cs typeface="Times New Roman" pitchFamily="18" charset="0"/>
              </a:rPr>
              <a:t>Internauka</a:t>
            </a:r>
            <a:r>
              <a:rPr lang="uk-UA" sz="1400" dirty="0">
                <a:latin typeface="Times New Roman" pitchFamily="18" charset="0"/>
                <a:cs typeface="Times New Roman" pitchFamily="18" charset="0"/>
              </a:rPr>
              <a:t> : </a:t>
            </a:r>
            <a:r>
              <a:rPr lang="uk-UA" sz="1400" dirty="0" err="1">
                <a:latin typeface="Times New Roman" pitchFamily="18" charset="0"/>
                <a:cs typeface="Times New Roman" pitchFamily="18" charset="0"/>
              </a:rPr>
              <a:t>International</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Scietific</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Journal</a:t>
            </a:r>
            <a:r>
              <a:rPr lang="uk-UA" sz="1400" dirty="0">
                <a:latin typeface="Times New Roman" pitchFamily="18" charset="0"/>
                <a:cs typeface="Times New Roman" pitchFamily="18" charset="0"/>
              </a:rPr>
              <a:t>. – 2017. – №2(24) – T. 2. – С. 153-155</a:t>
            </a:r>
            <a:r>
              <a:rPr lang="uk-UA" sz="1400" dirty="0" smtClean="0">
                <a:latin typeface="Times New Roman" pitchFamily="18" charset="0"/>
                <a:cs typeface="Times New Roman" pitchFamily="18" charset="0"/>
              </a:rPr>
              <a:t>.</a:t>
            </a:r>
          </a:p>
          <a:p>
            <a:pPr indent="354013"/>
            <a:r>
              <a:rPr lang="en-US" sz="1400" dirty="0">
                <a:latin typeface="Times New Roman" pitchFamily="18" charset="0"/>
                <a:cs typeface="Times New Roman" pitchFamily="18" charset="0"/>
              </a:rPr>
              <a:t>3. </a:t>
            </a:r>
            <a:r>
              <a:rPr lang="en-US" sz="1400" dirty="0" err="1">
                <a:latin typeface="Times New Roman" pitchFamily="18" charset="0"/>
                <a:cs typeface="Times New Roman" pitchFamily="18" charset="0"/>
              </a:rPr>
              <a:t>Pyvovar</a:t>
            </a:r>
            <a:r>
              <a:rPr lang="en-US" sz="1400" dirty="0">
                <a:latin typeface="Times New Roman" pitchFamily="18" charset="0"/>
                <a:cs typeface="Times New Roman" pitchFamily="18" charset="0"/>
              </a:rPr>
              <a:t> Y.I. Problems of regulatory support of convicts’ right to higher education in Ukraine / </a:t>
            </a:r>
            <a:r>
              <a:rPr lang="en-US" sz="1400" dirty="0" err="1">
                <a:latin typeface="Times New Roman" pitchFamily="18" charset="0"/>
                <a:cs typeface="Times New Roman" pitchFamily="18" charset="0"/>
              </a:rPr>
              <a:t>Y.I.Pyvovar</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I.V.Pyvovar</a:t>
            </a:r>
            <a:r>
              <a:rPr lang="en-US" sz="1400" dirty="0">
                <a:latin typeface="Times New Roman" pitchFamily="18" charset="0"/>
                <a:cs typeface="Times New Roman" pitchFamily="18" charset="0"/>
              </a:rPr>
              <a:t> // Priority a </a:t>
            </a:r>
            <a:r>
              <a:rPr lang="en-US" sz="1400" dirty="0" err="1">
                <a:latin typeface="Times New Roman" pitchFamily="18" charset="0"/>
                <a:cs typeface="Times New Roman" pitchFamily="18" charset="0"/>
              </a:rPr>
              <a:t>stratégie</a:t>
            </a:r>
            <a:r>
              <a:rPr lang="en-US" sz="1400" dirty="0">
                <a:latin typeface="Times New Roman" pitchFamily="18" charset="0"/>
                <a:cs typeface="Times New Roman" pitchFamily="18" charset="0"/>
              </a:rPr>
              <a:t> pre </a:t>
            </a:r>
            <a:r>
              <a:rPr lang="en-US" sz="1400" dirty="0" err="1">
                <a:latin typeface="Times New Roman" pitchFamily="18" charset="0"/>
                <a:cs typeface="Times New Roman" pitchFamily="18" charset="0"/>
              </a:rPr>
              <a:t>rozvoj</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právnej</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vedy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svete</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vedy</a:t>
            </a:r>
            <a:r>
              <a:rPr lang="en-US" sz="1400" dirty="0">
                <a:latin typeface="Times New Roman" pitchFamily="18" charset="0"/>
                <a:cs typeface="Times New Roman" pitchFamily="18" charset="0"/>
              </a:rPr>
              <a:t> : </a:t>
            </a:r>
            <a:r>
              <a:rPr lang="en-US" sz="1400" dirty="0" err="1">
                <a:latin typeface="Times New Roman" pitchFamily="18" charset="0"/>
                <a:cs typeface="Times New Roman" pitchFamily="18" charset="0"/>
              </a:rPr>
              <a:t>Zborník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príspevkov</a:t>
            </a:r>
            <a:r>
              <a:rPr lang="en-US" sz="1400" dirty="0">
                <a:latin typeface="Times New Roman" pitchFamily="18" charset="0"/>
                <a:cs typeface="Times New Roman" pitchFamily="18" charset="0"/>
              </a:rPr>
              <a:t> z </a:t>
            </a:r>
            <a:r>
              <a:rPr lang="en-US" sz="1400" dirty="0" err="1">
                <a:latin typeface="Times New Roman" pitchFamily="18" charset="0"/>
                <a:cs typeface="Times New Roman" pitchFamily="18" charset="0"/>
              </a:rPr>
              <a:t>Medzinárodnej</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vedecko-praktickej</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konferenci</a:t>
            </a:r>
            <a:r>
              <a:rPr lang="uk-UA" sz="1400" dirty="0">
                <a:latin typeface="Times New Roman" pitchFamily="18" charset="0"/>
                <a:cs typeface="Times New Roman" pitchFamily="18" charset="0"/>
              </a:rPr>
              <a:t>а, (</a:t>
            </a:r>
            <a:r>
              <a:rPr lang="en-US" sz="1400" dirty="0" err="1">
                <a:latin typeface="Times New Roman" pitchFamily="18" charset="0"/>
                <a:cs typeface="Times New Roman" pitchFamily="18" charset="0"/>
              </a:rPr>
              <a:t>Slovenská</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republika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Sládkovičovo</a:t>
            </a:r>
            <a:r>
              <a:rPr lang="en-US" sz="1400" dirty="0">
                <a:latin typeface="Times New Roman" pitchFamily="18" charset="0"/>
                <a:cs typeface="Times New Roman" pitchFamily="18" charset="0"/>
              </a:rPr>
              <a:t>, 28–29 </a:t>
            </a:r>
            <a:r>
              <a:rPr lang="en-US" sz="1400" dirty="0" err="1">
                <a:latin typeface="Times New Roman" pitchFamily="18" charset="0"/>
                <a:cs typeface="Times New Roman" pitchFamily="18" charset="0"/>
              </a:rPr>
              <a:t>októbra</a:t>
            </a:r>
            <a:r>
              <a:rPr lang="en-US" sz="1400" dirty="0">
                <a:latin typeface="Times New Roman" pitchFamily="18" charset="0"/>
                <a:cs typeface="Times New Roman" pitchFamily="18" charset="0"/>
              </a:rPr>
              <a:t> 2016 r.). – </a:t>
            </a:r>
            <a:r>
              <a:rPr lang="en-US" sz="1400" dirty="0" err="1">
                <a:latin typeface="Times New Roman" pitchFamily="18" charset="0"/>
                <a:cs typeface="Times New Roman" pitchFamily="18" charset="0"/>
              </a:rPr>
              <a:t>Sládkovičovo</a:t>
            </a:r>
            <a:r>
              <a:rPr lang="en-US" sz="1400" dirty="0">
                <a:latin typeface="Times New Roman" pitchFamily="18" charset="0"/>
                <a:cs typeface="Times New Roman" pitchFamily="18" charset="0"/>
              </a:rPr>
              <a:t> : </a:t>
            </a:r>
            <a:r>
              <a:rPr lang="en-US" sz="1400" dirty="0" err="1">
                <a:latin typeface="Times New Roman" pitchFamily="18" charset="0"/>
                <a:cs typeface="Times New Roman" pitchFamily="18" charset="0"/>
              </a:rPr>
              <a:t>Vysoká</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škola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Danubius</a:t>
            </a:r>
            <a:r>
              <a:rPr lang="en-US" sz="1400" dirty="0">
                <a:latin typeface="Times New Roman" pitchFamily="18" charset="0"/>
                <a:cs typeface="Times New Roman" pitchFamily="18" charset="0"/>
              </a:rPr>
              <a:t>, 2016. – p.183-186.</a:t>
            </a:r>
          </a:p>
          <a:p>
            <a:pPr indent="354013"/>
            <a:r>
              <a:rPr lang="en-US" sz="1400" dirty="0">
                <a:latin typeface="Times New Roman" pitchFamily="18" charset="0"/>
                <a:cs typeface="Times New Roman" pitchFamily="18" charset="0"/>
              </a:rPr>
              <a:t>4. </a:t>
            </a:r>
            <a:r>
              <a:rPr lang="uk-UA" sz="1400" dirty="0" err="1">
                <a:latin typeface="Times New Roman" pitchFamily="18" charset="0"/>
                <a:cs typeface="Times New Roman" pitchFamily="18" charset="0"/>
              </a:rPr>
              <a:t>Толкачова</a:t>
            </a:r>
            <a:r>
              <a:rPr lang="uk-UA" sz="1400" dirty="0">
                <a:latin typeface="Times New Roman" pitchFamily="18" charset="0"/>
                <a:cs typeface="Times New Roman" pitchFamily="18" charset="0"/>
              </a:rPr>
              <a:t> І.А. Правовий аналіз адміністративної відповідальності неповнолітніх в Україні / І.А. </a:t>
            </a:r>
            <a:r>
              <a:rPr lang="uk-UA" sz="1400" dirty="0" err="1">
                <a:latin typeface="Times New Roman" pitchFamily="18" charset="0"/>
                <a:cs typeface="Times New Roman" pitchFamily="18" charset="0"/>
              </a:rPr>
              <a:t>Толкачова</a:t>
            </a:r>
            <a:r>
              <a:rPr lang="uk-UA" sz="1400" dirty="0">
                <a:latin typeface="Times New Roman" pitchFamily="18" charset="0"/>
                <a:cs typeface="Times New Roman" pitchFamily="18" charset="0"/>
              </a:rPr>
              <a:t>, І.В. Нікітіна // </a:t>
            </a:r>
            <a:r>
              <a:rPr lang="en-US" sz="1400" dirty="0">
                <a:latin typeface="Times New Roman" pitchFamily="18" charset="0"/>
                <a:cs typeface="Times New Roman" pitchFamily="18" charset="0"/>
              </a:rPr>
              <a:t>Materials of the XII International scientific and practical conference, «Fundamental and applied science 2016», October 30 – November 7, 2016. – Sheffield (England), 2016. – </a:t>
            </a:r>
            <a:r>
              <a:rPr lang="uk-UA" sz="1400" dirty="0">
                <a:latin typeface="Times New Roman" pitchFamily="18" charset="0"/>
                <a:cs typeface="Times New Roman" pitchFamily="18" charset="0"/>
              </a:rPr>
              <a:t>С. 3-5.</a:t>
            </a:r>
          </a:p>
          <a:p>
            <a:pPr indent="354013"/>
            <a:r>
              <a:rPr lang="uk-UA" sz="1400" dirty="0">
                <a:latin typeface="Times New Roman" pitchFamily="18" charset="0"/>
                <a:cs typeface="Times New Roman" pitchFamily="18" charset="0"/>
              </a:rPr>
              <a:t>5. </a:t>
            </a:r>
            <a:r>
              <a:rPr lang="en-US" sz="1400" dirty="0" err="1">
                <a:latin typeface="Times New Roman" pitchFamily="18" charset="0"/>
                <a:cs typeface="Times New Roman" pitchFamily="18" charset="0"/>
              </a:rPr>
              <a:t>Tolkachova</a:t>
            </a:r>
            <a:r>
              <a:rPr lang="en-US" sz="1400" dirty="0">
                <a:latin typeface="Times New Roman" pitchFamily="18" charset="0"/>
                <a:cs typeface="Times New Roman" pitchFamily="18" charset="0"/>
              </a:rPr>
              <a:t> I. Constitutional and legal regulation of migratory processes in Ukraine / I. </a:t>
            </a:r>
            <a:r>
              <a:rPr lang="en-US" sz="1400" dirty="0" err="1">
                <a:latin typeface="Times New Roman" pitchFamily="18" charset="0"/>
                <a:cs typeface="Times New Roman" pitchFamily="18" charset="0"/>
              </a:rPr>
              <a:t>Tolkachova</a:t>
            </a:r>
            <a:r>
              <a:rPr lang="en-US" sz="1400" dirty="0">
                <a:latin typeface="Times New Roman" pitchFamily="18" charset="0"/>
                <a:cs typeface="Times New Roman" pitchFamily="18" charset="0"/>
              </a:rPr>
              <a:t> // Materials of the XII International scientific and practical conference, «Fundamental and applied science 2016», October 30 – November 7, 2016. – Sheffield (England), 2016. – P. 41-42.</a:t>
            </a:r>
          </a:p>
          <a:p>
            <a:pPr indent="354013"/>
            <a:r>
              <a:rPr lang="en-US" sz="1400" dirty="0">
                <a:latin typeface="Times New Roman" pitchFamily="18" charset="0"/>
                <a:cs typeface="Times New Roman" pitchFamily="18" charset="0"/>
              </a:rPr>
              <a:t>6. </a:t>
            </a:r>
            <a:r>
              <a:rPr lang="uk-UA" sz="1400" dirty="0" err="1">
                <a:latin typeface="Times New Roman" pitchFamily="18" charset="0"/>
                <a:cs typeface="Times New Roman" pitchFamily="18" charset="0"/>
              </a:rPr>
              <a:t>Юринец</a:t>
            </a:r>
            <a:r>
              <a:rPr lang="uk-UA" sz="1400" dirty="0">
                <a:latin typeface="Times New Roman" pitchFamily="18" charset="0"/>
                <a:cs typeface="Times New Roman" pitchFamily="18" charset="0"/>
              </a:rPr>
              <a:t> Ю.Л., Пивовар И.В. </a:t>
            </a:r>
            <a:r>
              <a:rPr lang="uk-UA" sz="1400" dirty="0" err="1">
                <a:latin typeface="Times New Roman" pitchFamily="18" charset="0"/>
                <a:cs typeface="Times New Roman" pitchFamily="18" charset="0"/>
              </a:rPr>
              <a:t>Философия</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концепта</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культурные</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ценности</a:t>
            </a:r>
            <a:r>
              <a:rPr lang="uk-UA" sz="1400" dirty="0">
                <a:latin typeface="Times New Roman" pitchFamily="18" charset="0"/>
                <a:cs typeface="Times New Roman" pitchFamily="18" charset="0"/>
              </a:rPr>
              <a:t>» и </a:t>
            </a:r>
            <a:r>
              <a:rPr lang="uk-UA" sz="1400" dirty="0" err="1">
                <a:latin typeface="Times New Roman" pitchFamily="18" charset="0"/>
                <a:cs typeface="Times New Roman" pitchFamily="18" charset="0"/>
              </a:rPr>
              <a:t>практическое</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значение</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философских</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исследований</a:t>
            </a:r>
            <a:r>
              <a:rPr lang="uk-UA" sz="1400" dirty="0">
                <a:latin typeface="Times New Roman" pitchFamily="18" charset="0"/>
                <a:cs typeface="Times New Roman" pitchFamily="18" charset="0"/>
              </a:rPr>
              <a:t>  в </a:t>
            </a:r>
            <a:r>
              <a:rPr lang="uk-UA" sz="1400" dirty="0" err="1">
                <a:latin typeface="Times New Roman" pitchFamily="18" charset="0"/>
                <a:cs typeface="Times New Roman" pitchFamily="18" charset="0"/>
              </a:rPr>
              <a:t>данной</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сфере</a:t>
            </a:r>
            <a:r>
              <a:rPr lang="uk-UA" sz="1400" dirty="0">
                <a:latin typeface="Times New Roman" pitchFamily="18" charset="0"/>
                <a:cs typeface="Times New Roman" pitchFamily="18" charset="0"/>
              </a:rPr>
              <a:t> / Ю.Л. </a:t>
            </a:r>
            <a:r>
              <a:rPr lang="uk-UA" sz="1400" dirty="0" err="1">
                <a:latin typeface="Times New Roman" pitchFamily="18" charset="0"/>
                <a:cs typeface="Times New Roman" pitchFamily="18" charset="0"/>
              </a:rPr>
              <a:t>Юринец</a:t>
            </a:r>
            <a:r>
              <a:rPr lang="uk-UA" sz="1400" dirty="0">
                <a:latin typeface="Times New Roman" pitchFamily="18" charset="0"/>
                <a:cs typeface="Times New Roman" pitchFamily="18" charset="0"/>
              </a:rPr>
              <a:t>, И.В.Пивовар // </a:t>
            </a:r>
            <a:r>
              <a:rPr lang="uk-UA" sz="1400" dirty="0" err="1">
                <a:latin typeface="Times New Roman" pitchFamily="18" charset="0"/>
                <a:cs typeface="Times New Roman" pitchFamily="18" charset="0"/>
              </a:rPr>
              <a:t>Актуальные</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проблемы</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гуманитарных</a:t>
            </a:r>
            <a:r>
              <a:rPr lang="uk-UA" sz="1400" dirty="0">
                <a:latin typeface="Times New Roman" pitchFamily="18" charset="0"/>
                <a:cs typeface="Times New Roman" pitchFamily="18" charset="0"/>
              </a:rPr>
              <a:t> и </a:t>
            </a:r>
            <a:r>
              <a:rPr lang="uk-UA" sz="1400" dirty="0" err="1">
                <a:latin typeface="Times New Roman" pitchFamily="18" charset="0"/>
                <a:cs typeface="Times New Roman" pitchFamily="18" charset="0"/>
              </a:rPr>
              <a:t>социальных</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исследований</a:t>
            </a:r>
            <a:r>
              <a:rPr lang="uk-UA" sz="1400" dirty="0">
                <a:latin typeface="Times New Roman" pitchFamily="18" charset="0"/>
                <a:cs typeface="Times New Roman" pitchFamily="18" charset="0"/>
              </a:rPr>
              <a:t> : </a:t>
            </a:r>
            <a:r>
              <a:rPr lang="uk-UA" sz="1400" dirty="0" err="1">
                <a:latin typeface="Times New Roman" pitchFamily="18" charset="0"/>
                <a:cs typeface="Times New Roman" pitchFamily="18" charset="0"/>
              </a:rPr>
              <a:t>Материалы</a:t>
            </a:r>
            <a:r>
              <a:rPr lang="uk-UA" sz="1400" dirty="0">
                <a:latin typeface="Times New Roman" pitchFamily="18" charset="0"/>
                <a:cs typeface="Times New Roman" pitchFamily="18" charset="0"/>
              </a:rPr>
              <a:t> </a:t>
            </a:r>
            <a:r>
              <a:rPr lang="en-US" sz="1400" dirty="0">
                <a:latin typeface="Times New Roman" pitchFamily="18" charset="0"/>
                <a:cs typeface="Times New Roman" pitchFamily="18" charset="0"/>
              </a:rPr>
              <a:t>XIV </a:t>
            </a:r>
            <a:r>
              <a:rPr lang="uk-UA" sz="1400" dirty="0" err="1">
                <a:latin typeface="Times New Roman" pitchFamily="18" charset="0"/>
                <a:cs typeface="Times New Roman" pitchFamily="18" charset="0"/>
              </a:rPr>
              <a:t>межрегиональной</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научной</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конференции</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молодых</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ученых</a:t>
            </a:r>
            <a:r>
              <a:rPr lang="uk-UA" sz="1400" dirty="0">
                <a:latin typeface="Times New Roman" pitchFamily="18" charset="0"/>
                <a:cs typeface="Times New Roman" pitchFamily="18" charset="0"/>
              </a:rPr>
              <a:t> / </a:t>
            </a:r>
            <a:r>
              <a:rPr lang="uk-UA" sz="1400" dirty="0" err="1">
                <a:latin typeface="Times New Roman" pitchFamily="18" charset="0"/>
                <a:cs typeface="Times New Roman" pitchFamily="18" charset="0"/>
              </a:rPr>
              <a:t>Новосиб</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гос</a:t>
            </a:r>
            <a:r>
              <a:rPr lang="uk-UA" sz="1400" dirty="0">
                <a:latin typeface="Times New Roman" pitchFamily="18" charset="0"/>
                <a:cs typeface="Times New Roman" pitchFamily="18" charset="0"/>
              </a:rPr>
              <a:t>. ун-т. – </a:t>
            </a:r>
            <a:r>
              <a:rPr lang="uk-UA" sz="1400" dirty="0" err="1">
                <a:latin typeface="Times New Roman" pitchFamily="18" charset="0"/>
                <a:cs typeface="Times New Roman" pitchFamily="18" charset="0"/>
              </a:rPr>
              <a:t>Новосибирск</a:t>
            </a:r>
            <a:r>
              <a:rPr lang="uk-UA" sz="1400" dirty="0">
                <a:latin typeface="Times New Roman" pitchFamily="18" charset="0"/>
                <a:cs typeface="Times New Roman" pitchFamily="18" charset="0"/>
              </a:rPr>
              <a:t>, НПЦ НГУ, 2016. – С. 95-97.</a:t>
            </a:r>
          </a:p>
          <a:p>
            <a:pPr indent="354013"/>
            <a:r>
              <a:rPr lang="uk-UA" sz="1400" dirty="0">
                <a:latin typeface="Times New Roman" pitchFamily="18" charset="0"/>
                <a:cs typeface="Times New Roman" pitchFamily="18" charset="0"/>
              </a:rPr>
              <a:t>7</a:t>
            </a:r>
            <a:r>
              <a:rPr lang="uk-UA" sz="1400" dirty="0" smtClean="0">
                <a:latin typeface="Times New Roman" pitchFamily="18" charset="0"/>
                <a:cs typeface="Times New Roman" pitchFamily="18" charset="0"/>
              </a:rPr>
              <a:t>. </a:t>
            </a:r>
            <a:r>
              <a:rPr lang="uk-UA" sz="1400" dirty="0">
                <a:latin typeface="Times New Roman" pitchFamily="18" charset="0"/>
                <a:cs typeface="Times New Roman" pitchFamily="18" charset="0"/>
              </a:rPr>
              <a:t>Розум І.О., </a:t>
            </a:r>
            <a:r>
              <a:rPr lang="uk-UA" sz="1400" dirty="0" err="1">
                <a:latin typeface="Times New Roman" pitchFamily="18" charset="0"/>
                <a:cs typeface="Times New Roman" pitchFamily="18" charset="0"/>
              </a:rPr>
              <a:t>Корженівська</a:t>
            </a:r>
            <a:r>
              <a:rPr lang="uk-UA" sz="1400" dirty="0">
                <a:latin typeface="Times New Roman" pitchFamily="18" charset="0"/>
                <a:cs typeface="Times New Roman" pitchFamily="18" charset="0"/>
              </a:rPr>
              <a:t> Т.В. Оскарження рішень, дій або бездіяльності державного виконавця у судовому порядку / І.О. Розум, Т.В. </a:t>
            </a:r>
            <a:r>
              <a:rPr lang="uk-UA" sz="1400" dirty="0" err="1">
                <a:latin typeface="Times New Roman" pitchFamily="18" charset="0"/>
                <a:cs typeface="Times New Roman" pitchFamily="18" charset="0"/>
              </a:rPr>
              <a:t>Корженівська</a:t>
            </a:r>
            <a:r>
              <a:rPr lang="uk-UA" sz="1400" dirty="0">
                <a:latin typeface="Times New Roman" pitchFamily="18" charset="0"/>
                <a:cs typeface="Times New Roman" pitchFamily="18" charset="0"/>
              </a:rPr>
              <a:t> // </a:t>
            </a:r>
            <a:r>
              <a:rPr lang="en-US" sz="1400" dirty="0">
                <a:latin typeface="Times New Roman" pitchFamily="18" charset="0"/>
                <a:cs typeface="Times New Roman" pitchFamily="18" charset="0"/>
              </a:rPr>
              <a:t>Innovative research of legal regulation of public administration : International Scientific Conference, Lublin, Poland, 16–17 June 2017 : </a:t>
            </a:r>
            <a:r>
              <a:rPr lang="uk-UA" sz="1400" dirty="0">
                <a:latin typeface="Times New Roman" pitchFamily="18" charset="0"/>
                <a:cs typeface="Times New Roman" pitchFamily="18" charset="0"/>
              </a:rPr>
              <a:t>зб. наук. пр.. - </a:t>
            </a:r>
            <a:r>
              <a:rPr lang="en-US" sz="1400" dirty="0">
                <a:latin typeface="Times New Roman" pitchFamily="18" charset="0"/>
                <a:cs typeface="Times New Roman" pitchFamily="18" charset="0"/>
              </a:rPr>
              <a:t>Lublin, Poland : ISAP, 2017 (</a:t>
            </a:r>
            <a:r>
              <a:rPr lang="uk-UA" sz="1400" dirty="0">
                <a:latin typeface="Times New Roman" pitchFamily="18" charset="0"/>
                <a:cs typeface="Times New Roman" pitchFamily="18" charset="0"/>
              </a:rPr>
              <a:t>прийнято до друку).</a:t>
            </a:r>
          </a:p>
          <a:p>
            <a:pPr indent="354013"/>
            <a:r>
              <a:rPr lang="uk-UA" sz="1400" dirty="0">
                <a:latin typeface="Times New Roman" pitchFamily="18" charset="0"/>
                <a:cs typeface="Times New Roman" pitchFamily="18" charset="0"/>
              </a:rPr>
              <a:t>8</a:t>
            </a:r>
            <a:r>
              <a:rPr lang="uk-UA" sz="1400" dirty="0" smtClean="0">
                <a:latin typeface="Times New Roman" pitchFamily="18" charset="0"/>
                <a:cs typeface="Times New Roman" pitchFamily="18" charset="0"/>
              </a:rPr>
              <a:t>. </a:t>
            </a:r>
            <a:r>
              <a:rPr lang="uk-UA" sz="1400" dirty="0">
                <a:latin typeface="Times New Roman" pitchFamily="18" charset="0"/>
                <a:cs typeface="Times New Roman" pitchFamily="18" charset="0"/>
              </a:rPr>
              <a:t>Розум І.О., </a:t>
            </a:r>
            <a:r>
              <a:rPr lang="uk-UA" sz="1400" dirty="0" err="1">
                <a:latin typeface="Times New Roman" pitchFamily="18" charset="0"/>
                <a:cs typeface="Times New Roman" pitchFamily="18" charset="0"/>
              </a:rPr>
              <a:t>Логоша</a:t>
            </a:r>
            <a:r>
              <a:rPr lang="uk-UA" sz="1400" dirty="0">
                <a:latin typeface="Times New Roman" pitchFamily="18" charset="0"/>
                <a:cs typeface="Times New Roman" pitchFamily="18" charset="0"/>
              </a:rPr>
              <a:t> В.В. Закон України «Про виконавче провадження»: новації та окремі проблемні аспекти застосування / І.О. Розум, В.В. </a:t>
            </a:r>
            <a:r>
              <a:rPr lang="uk-UA" sz="1400" dirty="0" err="1">
                <a:latin typeface="Times New Roman" pitchFamily="18" charset="0"/>
                <a:cs typeface="Times New Roman" pitchFamily="18" charset="0"/>
              </a:rPr>
              <a:t>Логоша</a:t>
            </a:r>
            <a:r>
              <a:rPr lang="uk-UA" sz="1400" dirty="0">
                <a:latin typeface="Times New Roman" pitchFamily="18" charset="0"/>
                <a:cs typeface="Times New Roman" pitchFamily="18" charset="0"/>
              </a:rPr>
              <a:t> // </a:t>
            </a:r>
            <a:r>
              <a:rPr lang="en-US" sz="1400" dirty="0">
                <a:latin typeface="Times New Roman" pitchFamily="18" charset="0"/>
                <a:cs typeface="Times New Roman" pitchFamily="18" charset="0"/>
              </a:rPr>
              <a:t>Innovative research of legal regulation of public administration : International Scientific Conference, Lublin, Poland, 16–17 June 2017 : </a:t>
            </a:r>
            <a:r>
              <a:rPr lang="uk-UA" sz="1400" dirty="0">
                <a:latin typeface="Times New Roman" pitchFamily="18" charset="0"/>
                <a:cs typeface="Times New Roman" pitchFamily="18" charset="0"/>
              </a:rPr>
              <a:t>зб. наук. пр.. - </a:t>
            </a:r>
            <a:r>
              <a:rPr lang="en-US" sz="1400" dirty="0">
                <a:latin typeface="Times New Roman" pitchFamily="18" charset="0"/>
                <a:cs typeface="Times New Roman" pitchFamily="18" charset="0"/>
              </a:rPr>
              <a:t>Lublin, Poland : ISAP, 2017 (</a:t>
            </a:r>
            <a:r>
              <a:rPr lang="uk-UA" sz="1400" dirty="0">
                <a:latin typeface="Times New Roman" pitchFamily="18" charset="0"/>
                <a:cs typeface="Times New Roman" pitchFamily="18" charset="0"/>
              </a:rPr>
              <a:t>прийнято до друку).</a:t>
            </a:r>
          </a:p>
          <a:p>
            <a:pPr indent="354013"/>
            <a:r>
              <a:rPr lang="uk-UA" sz="1400" dirty="0">
                <a:latin typeface="Times New Roman" pitchFamily="18" charset="0"/>
                <a:cs typeface="Times New Roman" pitchFamily="18" charset="0"/>
              </a:rPr>
              <a:t>9</a:t>
            </a:r>
            <a:r>
              <a:rPr lang="uk-UA" sz="1400" dirty="0" smtClean="0">
                <a:latin typeface="Times New Roman" pitchFamily="18" charset="0"/>
                <a:cs typeface="Times New Roman" pitchFamily="18" charset="0"/>
              </a:rPr>
              <a:t>. </a:t>
            </a:r>
            <a:r>
              <a:rPr lang="uk-UA" sz="1400" dirty="0">
                <a:latin typeface="Times New Roman" pitchFamily="18" charset="0"/>
                <a:cs typeface="Times New Roman" pitchFamily="18" charset="0"/>
              </a:rPr>
              <a:t>Гончарук С.Т., </a:t>
            </a:r>
            <a:r>
              <a:rPr lang="uk-UA" sz="1400" dirty="0" err="1">
                <a:latin typeface="Times New Roman" pitchFamily="18" charset="0"/>
                <a:cs typeface="Times New Roman" pitchFamily="18" charset="0"/>
              </a:rPr>
              <a:t>Джигир</a:t>
            </a:r>
            <a:r>
              <a:rPr lang="uk-UA" sz="1400" dirty="0">
                <a:latin typeface="Times New Roman" pitchFamily="18" charset="0"/>
                <a:cs typeface="Times New Roman" pitchFamily="18" charset="0"/>
              </a:rPr>
              <a:t> Д.Г. Реалізація права на захист у провадженні у справах про адміністративні правопорушення / С.Т. Гончарук, Д.Г. </a:t>
            </a:r>
            <a:r>
              <a:rPr lang="uk-UA" sz="1400" dirty="0" err="1">
                <a:latin typeface="Times New Roman" pitchFamily="18" charset="0"/>
                <a:cs typeface="Times New Roman" pitchFamily="18" charset="0"/>
              </a:rPr>
              <a:t>Джигир</a:t>
            </a:r>
            <a:r>
              <a:rPr lang="uk-UA" sz="1400" dirty="0">
                <a:latin typeface="Times New Roman" pitchFamily="18" charset="0"/>
                <a:cs typeface="Times New Roman" pitchFamily="18" charset="0"/>
              </a:rPr>
              <a:t> // Міжнародний науковий журнал «</a:t>
            </a:r>
            <a:r>
              <a:rPr lang="uk-UA" sz="1400" dirty="0" err="1">
                <a:latin typeface="Times New Roman" pitchFamily="18" charset="0"/>
                <a:cs typeface="Times New Roman" pitchFamily="18" charset="0"/>
              </a:rPr>
              <a:t>Інтернаука</a:t>
            </a:r>
            <a:r>
              <a:rPr lang="uk-UA" sz="1400" dirty="0">
                <a:latin typeface="Times New Roman" pitchFamily="18" charset="0"/>
                <a:cs typeface="Times New Roman" pitchFamily="18" charset="0"/>
              </a:rPr>
              <a:t>». -2017. - №4 (26). Т.2. – С. 100-104.</a:t>
            </a:r>
          </a:p>
          <a:p>
            <a:endParaRPr lang="uk-UA" sz="1400" dirty="0">
              <a:latin typeface="Times New Roman" pitchFamily="18" charset="0"/>
              <a:cs typeface="Times New Roman" pitchFamily="18" charset="0"/>
            </a:endParaRPr>
          </a:p>
        </p:txBody>
      </p:sp>
    </p:spTree>
    <p:extLst>
      <p:ext uri="{BB962C8B-B14F-4D97-AF65-F5344CB8AC3E}">
        <p14:creationId xmlns:p14="http://schemas.microsoft.com/office/powerpoint/2010/main" val="1721741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9142857" cy="7619048"/>
          </a:xfrm>
        </p:spPr>
      </p:pic>
      <p:sp>
        <p:nvSpPr>
          <p:cNvPr id="2" name="Заголовок 1"/>
          <p:cNvSpPr>
            <a:spLocks noGrp="1"/>
          </p:cNvSpPr>
          <p:nvPr>
            <p:ph type="title"/>
          </p:nvPr>
        </p:nvSpPr>
        <p:spPr>
          <a:xfrm>
            <a:off x="609600" y="274638"/>
            <a:ext cx="7924800" cy="490066"/>
          </a:xfrm>
        </p:spPr>
        <p:txBody>
          <a:bodyPr/>
          <a:lstStyle/>
          <a:p>
            <a:pPr algn="ctr"/>
            <a:r>
              <a:rPr lang="uk-UA" sz="2000" b="1" dirty="0" smtClean="0">
                <a:solidFill>
                  <a:schemeClr val="bg1"/>
                </a:solidFill>
                <a:latin typeface="Times New Roman" pitchFamily="18" charset="0"/>
                <a:cs typeface="Times New Roman" pitchFamily="18" charset="0"/>
              </a:rPr>
              <a:t>Список </a:t>
            </a:r>
            <a:r>
              <a:rPr lang="uk-UA" sz="2000" b="1" dirty="0" smtClean="0">
                <a:solidFill>
                  <a:schemeClr val="bg1"/>
                </a:solidFill>
                <a:latin typeface="Times New Roman" pitchFamily="18" charset="0"/>
                <a:cs typeface="Times New Roman" pitchFamily="18" charset="0"/>
              </a:rPr>
              <a:t>праць за 2017-2018 н.р.:</a:t>
            </a:r>
            <a:endParaRPr lang="uk-UA" sz="2000" b="1" dirty="0">
              <a:solidFill>
                <a:schemeClr val="bg1"/>
              </a:solidFill>
              <a:latin typeface="Times New Roman" pitchFamily="18" charset="0"/>
              <a:cs typeface="Times New Roman" pitchFamily="18" charset="0"/>
            </a:endParaRPr>
          </a:p>
        </p:txBody>
      </p:sp>
      <p:sp>
        <p:nvSpPr>
          <p:cNvPr id="5" name="Прямоугольник 4"/>
          <p:cNvSpPr/>
          <p:nvPr/>
        </p:nvSpPr>
        <p:spPr>
          <a:xfrm>
            <a:off x="107504" y="764704"/>
            <a:ext cx="9144000" cy="6771084"/>
          </a:xfrm>
          <a:prstGeom prst="rect">
            <a:avLst/>
          </a:prstGeom>
        </p:spPr>
        <p:txBody>
          <a:bodyPr wrap="square">
            <a:spAutoFit/>
          </a:bodyPr>
          <a:lstStyle/>
          <a:p>
            <a:pPr lvl="0"/>
            <a:r>
              <a:rPr lang="uk-UA" sz="1400" dirty="0" smtClean="0">
                <a:latin typeface="Times New Roman" pitchFamily="18" charset="0"/>
                <a:cs typeface="Times New Roman" pitchFamily="18" charset="0"/>
              </a:rPr>
              <a:t>1. Сопілко </a:t>
            </a:r>
            <a:r>
              <a:rPr lang="uk-UA" sz="1400" dirty="0">
                <a:latin typeface="Times New Roman" pitchFamily="18" charset="0"/>
                <a:cs typeface="Times New Roman" pitchFamily="18" charset="0"/>
              </a:rPr>
              <a:t>І.М. </a:t>
            </a:r>
            <a:r>
              <a:rPr lang="en-US" sz="1400" dirty="0">
                <a:latin typeface="Times New Roman" pitchFamily="18" charset="0"/>
                <a:cs typeface="Times New Roman" pitchFamily="18" charset="0"/>
              </a:rPr>
              <a:t>The Internet and Practice of Legal regulation of information challenges in the context of EU integration</a:t>
            </a:r>
            <a:r>
              <a:rPr lang="uk-UA" sz="1400" dirty="0">
                <a:latin typeface="Times New Roman" pitchFamily="18" charset="0"/>
                <a:cs typeface="Times New Roman" pitchFamily="18" charset="0"/>
              </a:rPr>
              <a:t> / Сопілко І.М., </a:t>
            </a:r>
            <a:r>
              <a:rPr lang="en-US" sz="1400" dirty="0" err="1">
                <a:latin typeface="Times New Roman" pitchFamily="18" charset="0"/>
                <a:cs typeface="Times New Roman" pitchFamily="18" charset="0"/>
              </a:rPr>
              <a:t>Pyvovar</a:t>
            </a:r>
            <a:r>
              <a:rPr lang="en-US" sz="1400" dirty="0">
                <a:latin typeface="Times New Roman" pitchFamily="18" charset="0"/>
                <a:cs typeface="Times New Roman" pitchFamily="18" charset="0"/>
              </a:rPr>
              <a:t> Yu</a:t>
            </a:r>
            <a:r>
              <a:rPr lang="uk-UA" sz="1400" dirty="0">
                <a:latin typeface="Times New Roman" pitchFamily="18" charset="0"/>
                <a:cs typeface="Times New Roman" pitchFamily="18" charset="0"/>
              </a:rPr>
              <a:t>.</a:t>
            </a:r>
            <a:r>
              <a:rPr lang="en-US" sz="1400" dirty="0">
                <a:latin typeface="Times New Roman" pitchFamily="18" charset="0"/>
                <a:cs typeface="Times New Roman" pitchFamily="18" charset="0"/>
              </a:rPr>
              <a:t>I</a:t>
            </a:r>
            <a:r>
              <a:rPr lang="uk-UA" sz="1400" dirty="0">
                <a:latin typeface="Times New Roman" pitchFamily="18" charset="0"/>
                <a:cs typeface="Times New Roman" pitchFamily="18" charset="0"/>
              </a:rPr>
              <a:t>. - </a:t>
            </a:r>
            <a:r>
              <a:rPr lang="en-US" sz="1400" dirty="0">
                <a:latin typeface="Times New Roman" pitchFamily="18" charset="0"/>
                <a:cs typeface="Times New Roman" pitchFamily="18" charset="0"/>
              </a:rPr>
              <a:t>Human rights</a:t>
            </a:r>
            <a:r>
              <a:rPr lang="uk-UA" sz="1400" dirty="0">
                <a:latin typeface="Times New Roman" pitchFamily="18" charset="0"/>
                <a:cs typeface="Times New Roman" pitchFamily="18" charset="0"/>
              </a:rPr>
              <a:t>: </a:t>
            </a:r>
            <a:r>
              <a:rPr lang="en-US" sz="1400" dirty="0">
                <a:latin typeface="Times New Roman" pitchFamily="18" charset="0"/>
                <a:cs typeface="Times New Roman" pitchFamily="18" charset="0"/>
              </a:rPr>
              <a:t>theory and practice</a:t>
            </a:r>
            <a:r>
              <a:rPr lang="uk-UA" sz="1400" dirty="0">
                <a:latin typeface="Times New Roman" pitchFamily="18" charset="0"/>
                <a:cs typeface="Times New Roman" pitchFamily="18" charset="0"/>
              </a:rPr>
              <a:t>. </a:t>
            </a:r>
            <a:r>
              <a:rPr lang="en-US" sz="1400" dirty="0">
                <a:latin typeface="Times New Roman" pitchFamily="18" charset="0"/>
                <a:cs typeface="Times New Roman" pitchFamily="18" charset="0"/>
              </a:rPr>
              <a:t>Collection of scientific papers</a:t>
            </a:r>
            <a:r>
              <a:rPr lang="uk-UA" sz="1400" dirty="0">
                <a:latin typeface="Times New Roman" pitchFamily="18" charset="0"/>
                <a:cs typeface="Times New Roman" pitchFamily="18" charset="0"/>
              </a:rPr>
              <a:t>. </a:t>
            </a:r>
            <a:r>
              <a:rPr lang="en-US" sz="1400" dirty="0">
                <a:latin typeface="Times New Roman" pitchFamily="18" charset="0"/>
                <a:cs typeface="Times New Roman" pitchFamily="18" charset="0"/>
              </a:rPr>
              <a:t>January</a:t>
            </a:r>
            <a:r>
              <a:rPr lang="uk-UA" sz="1400" dirty="0">
                <a:latin typeface="Times New Roman" pitchFamily="18" charset="0"/>
                <a:cs typeface="Times New Roman" pitchFamily="18" charset="0"/>
              </a:rPr>
              <a:t> 23-28, 2017 – </a:t>
            </a:r>
            <a:r>
              <a:rPr lang="en-US" sz="1400" dirty="0">
                <a:latin typeface="Times New Roman" pitchFamily="18" charset="0"/>
                <a:cs typeface="Times New Roman" pitchFamily="18" charset="0"/>
              </a:rPr>
              <a:t>London: </a:t>
            </a:r>
            <a:r>
              <a:rPr lang="en-US" sz="1400" dirty="0" err="1">
                <a:latin typeface="Times New Roman" pitchFamily="18" charset="0"/>
                <a:cs typeface="Times New Roman" pitchFamily="18" charset="0"/>
              </a:rPr>
              <a:t>IASHE</a:t>
            </a:r>
            <a:r>
              <a:rPr lang="en-US" sz="1400" dirty="0">
                <a:latin typeface="Times New Roman" pitchFamily="18" charset="0"/>
                <a:cs typeface="Times New Roman" pitchFamily="18" charset="0"/>
              </a:rPr>
              <a:t>, 2017 – 184 p.</a:t>
            </a:r>
            <a:endParaRPr lang="ru-RU" sz="1400" dirty="0">
              <a:latin typeface="Times New Roman" pitchFamily="18" charset="0"/>
              <a:cs typeface="Times New Roman" pitchFamily="18" charset="0"/>
            </a:endParaRPr>
          </a:p>
          <a:p>
            <a:pPr lvl="0"/>
            <a:r>
              <a:rPr lang="uk-UA" sz="1400" dirty="0" smtClean="0">
                <a:latin typeface="Times New Roman" pitchFamily="18" charset="0"/>
                <a:cs typeface="Times New Roman" pitchFamily="18" charset="0"/>
              </a:rPr>
              <a:t>2. Сопілко </a:t>
            </a:r>
            <a:r>
              <a:rPr lang="uk-UA" sz="1400" dirty="0">
                <a:latin typeface="Times New Roman" pitchFamily="18" charset="0"/>
                <a:cs typeface="Times New Roman" pitchFamily="18" charset="0"/>
              </a:rPr>
              <a:t>І.М. </a:t>
            </a:r>
            <a:r>
              <a:rPr lang="en-US" sz="1400" dirty="0">
                <a:latin typeface="Times New Roman" pitchFamily="18" charset="0"/>
                <a:cs typeface="Times New Roman" pitchFamily="18" charset="0"/>
              </a:rPr>
              <a:t>Special aspects of realization and protection of human rights on the Internet</a:t>
            </a:r>
            <a:r>
              <a:rPr lang="uk-UA" sz="1400" dirty="0">
                <a:latin typeface="Times New Roman" pitchFamily="18" charset="0"/>
                <a:cs typeface="Times New Roman" pitchFamily="18" charset="0"/>
              </a:rPr>
              <a:t>. / Сопілко І.М. </a:t>
            </a:r>
            <a:r>
              <a:rPr lang="en-US" sz="1400" dirty="0" err="1">
                <a:latin typeface="Times New Roman" pitchFamily="18" charset="0"/>
                <a:cs typeface="Times New Roman" pitchFamily="18" charset="0"/>
              </a:rPr>
              <a:t>Ustynova</a:t>
            </a:r>
            <a:r>
              <a:rPr lang="en-US" sz="1400" dirty="0">
                <a:latin typeface="Times New Roman" pitchFamily="18" charset="0"/>
                <a:cs typeface="Times New Roman" pitchFamily="18" charset="0"/>
              </a:rPr>
              <a:t> I</a:t>
            </a:r>
            <a:r>
              <a:rPr lang="uk-UA" sz="1400" dirty="0">
                <a:latin typeface="Times New Roman" pitchFamily="18" charset="0"/>
                <a:cs typeface="Times New Roman" pitchFamily="18" charset="0"/>
              </a:rPr>
              <a:t>. </a:t>
            </a:r>
            <a:r>
              <a:rPr lang="en-US" sz="1400" dirty="0">
                <a:latin typeface="Times New Roman" pitchFamily="18" charset="0"/>
                <a:cs typeface="Times New Roman" pitchFamily="18" charset="0"/>
              </a:rPr>
              <a:t>P</a:t>
            </a:r>
            <a:r>
              <a:rPr lang="uk-UA" sz="1400" dirty="0">
                <a:latin typeface="Times New Roman" pitchFamily="18" charset="0"/>
                <a:cs typeface="Times New Roman" pitchFamily="18" charset="0"/>
              </a:rPr>
              <a:t>.</a:t>
            </a:r>
            <a:r>
              <a:rPr lang="en-US" sz="1400" dirty="0" err="1">
                <a:latin typeface="Times New Roman" pitchFamily="18" charset="0"/>
                <a:cs typeface="Times New Roman" pitchFamily="18" charset="0"/>
              </a:rPr>
              <a:t>Tolkachova</a:t>
            </a:r>
            <a:r>
              <a:rPr lang="en-US" sz="1400" dirty="0">
                <a:latin typeface="Times New Roman" pitchFamily="18" charset="0"/>
                <a:cs typeface="Times New Roman" pitchFamily="18" charset="0"/>
              </a:rPr>
              <a:t> I</a:t>
            </a:r>
            <a:r>
              <a:rPr lang="uk-UA" sz="1400" dirty="0">
                <a:latin typeface="Times New Roman" pitchFamily="18" charset="0"/>
                <a:cs typeface="Times New Roman" pitchFamily="18" charset="0"/>
              </a:rPr>
              <a:t>.</a:t>
            </a:r>
            <a:r>
              <a:rPr lang="en-US" sz="1400" dirty="0">
                <a:latin typeface="Times New Roman" pitchFamily="18" charset="0"/>
                <a:cs typeface="Times New Roman" pitchFamily="18" charset="0"/>
              </a:rPr>
              <a:t>A</a:t>
            </a:r>
            <a:r>
              <a:rPr lang="uk-UA"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Pyvovar</a:t>
            </a:r>
            <a:r>
              <a:rPr lang="en-US" sz="1400" dirty="0">
                <a:latin typeface="Times New Roman" pitchFamily="18" charset="0"/>
                <a:cs typeface="Times New Roman" pitchFamily="18" charset="0"/>
              </a:rPr>
              <a:t> Yu</a:t>
            </a:r>
            <a:r>
              <a:rPr lang="uk-UA" sz="1400" dirty="0">
                <a:latin typeface="Times New Roman" pitchFamily="18" charset="0"/>
                <a:cs typeface="Times New Roman" pitchFamily="18" charset="0"/>
              </a:rPr>
              <a:t>.</a:t>
            </a:r>
            <a:r>
              <a:rPr lang="en-US" sz="1400" dirty="0">
                <a:latin typeface="Times New Roman" pitchFamily="18" charset="0"/>
                <a:cs typeface="Times New Roman" pitchFamily="18" charset="0"/>
              </a:rPr>
              <a:t>I</a:t>
            </a:r>
            <a:r>
              <a:rPr lang="uk-UA" sz="1400" dirty="0">
                <a:latin typeface="Times New Roman" pitchFamily="18" charset="0"/>
                <a:cs typeface="Times New Roman" pitchFamily="18" charset="0"/>
              </a:rPr>
              <a:t>. - </a:t>
            </a:r>
            <a:r>
              <a:rPr lang="en-US" sz="1400" dirty="0">
                <a:latin typeface="Times New Roman" pitchFamily="18" charset="0"/>
                <a:cs typeface="Times New Roman" pitchFamily="18" charset="0"/>
              </a:rPr>
              <a:t>Human security in the context of globalization: modern legal paradigm</a:t>
            </a:r>
            <a:r>
              <a:rPr lang="uk-UA" sz="1400" dirty="0">
                <a:latin typeface="Times New Roman" pitchFamily="18" charset="0"/>
                <a:cs typeface="Times New Roman" pitchFamily="18" charset="0"/>
              </a:rPr>
              <a:t>. </a:t>
            </a:r>
            <a:r>
              <a:rPr lang="en-US" sz="1400" dirty="0">
                <a:latin typeface="Times New Roman" pitchFamily="18" charset="0"/>
                <a:cs typeface="Times New Roman" pitchFamily="18" charset="0"/>
              </a:rPr>
              <a:t>Slovak Republic</a:t>
            </a:r>
            <a:r>
              <a:rPr lang="uk-UA"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Podhajska</a:t>
            </a:r>
            <a:r>
              <a:rPr lang="uk-UA" sz="1400" dirty="0">
                <a:latin typeface="Times New Roman" pitchFamily="18" charset="0"/>
                <a:cs typeface="Times New Roman" pitchFamily="18" charset="0"/>
              </a:rPr>
              <a:t> : </a:t>
            </a:r>
            <a:r>
              <a:rPr lang="en-US" sz="1400" dirty="0" err="1">
                <a:latin typeface="Times New Roman" pitchFamily="18" charset="0"/>
                <a:cs typeface="Times New Roman" pitchFamily="18" charset="0"/>
              </a:rPr>
              <a:t>Vychodoeuropska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agentura</a:t>
            </a:r>
            <a:r>
              <a:rPr lang="en-US" sz="1400" dirty="0">
                <a:latin typeface="Times New Roman" pitchFamily="18" charset="0"/>
                <a:cs typeface="Times New Roman" pitchFamily="18" charset="0"/>
              </a:rPr>
              <a:t> pre </a:t>
            </a:r>
            <a:r>
              <a:rPr lang="en-US" sz="1400" dirty="0" err="1">
                <a:latin typeface="Times New Roman" pitchFamily="18" charset="0"/>
                <a:cs typeface="Times New Roman" pitchFamily="18" charset="0"/>
              </a:rPr>
              <a:t>rozvoj</a:t>
            </a:r>
            <a:r>
              <a:rPr lang="uk-UA" sz="1400" dirty="0">
                <a:latin typeface="Times New Roman" pitchFamily="18" charset="0"/>
                <a:cs typeface="Times New Roman" pitchFamily="18" charset="0"/>
              </a:rPr>
              <a:t>, </a:t>
            </a:r>
            <a:r>
              <a:rPr lang="en-US" sz="1400" dirty="0">
                <a:latin typeface="Times New Roman" pitchFamily="18" charset="0"/>
                <a:cs typeface="Times New Roman" pitchFamily="18" charset="0"/>
              </a:rPr>
              <a:t>n</a:t>
            </a:r>
            <a:r>
              <a:rPr lang="uk-UA" sz="1400" dirty="0">
                <a:latin typeface="Times New Roman" pitchFamily="18" charset="0"/>
                <a:cs typeface="Times New Roman" pitchFamily="18" charset="0"/>
              </a:rPr>
              <a:t>.</a:t>
            </a:r>
            <a:r>
              <a:rPr lang="en-US" sz="1400" dirty="0">
                <a:latin typeface="Times New Roman" pitchFamily="18" charset="0"/>
                <a:cs typeface="Times New Roman" pitchFamily="18" charset="0"/>
              </a:rPr>
              <a:t>o. Eastern European Development agency </a:t>
            </a:r>
            <a:r>
              <a:rPr lang="en-US" sz="1400" dirty="0" err="1">
                <a:latin typeface="Times New Roman" pitchFamily="18" charset="0"/>
                <a:cs typeface="Times New Roman" pitchFamily="18" charset="0"/>
              </a:rPr>
              <a:t>n.o</a:t>
            </a:r>
            <a:r>
              <a:rPr lang="en-US" sz="1400" dirty="0">
                <a:latin typeface="Times New Roman" pitchFamily="18" charset="0"/>
                <a:cs typeface="Times New Roman" pitchFamily="18" charset="0"/>
              </a:rPr>
              <a:t>. </a:t>
            </a:r>
            <a:r>
              <a:rPr lang="uk-UA" sz="1400" dirty="0">
                <a:latin typeface="Times New Roman" pitchFamily="18" charset="0"/>
                <a:cs typeface="Times New Roman" pitchFamily="18" charset="0"/>
              </a:rPr>
              <a:t>– 2017 – </a:t>
            </a:r>
            <a:r>
              <a:rPr lang="en-US" sz="1400" dirty="0">
                <a:latin typeface="Times New Roman" pitchFamily="18" charset="0"/>
                <a:cs typeface="Times New Roman" pitchFamily="18" charset="0"/>
              </a:rPr>
              <a:t>278 c</a:t>
            </a:r>
            <a:r>
              <a:rPr lang="uk-UA" sz="1400" dirty="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lvl="0"/>
            <a:r>
              <a:rPr lang="uk-UA" sz="1400" dirty="0" smtClean="0">
                <a:latin typeface="Times New Roman" pitchFamily="18" charset="0"/>
                <a:cs typeface="Times New Roman" pitchFamily="18" charset="0"/>
              </a:rPr>
              <a:t>3. </a:t>
            </a:r>
            <a:r>
              <a:rPr lang="uk-UA" sz="1400" dirty="0" err="1" smtClean="0">
                <a:latin typeface="Times New Roman" pitchFamily="18" charset="0"/>
                <a:cs typeface="Times New Roman" pitchFamily="18" charset="0"/>
              </a:rPr>
              <a:t>Миронець</a:t>
            </a:r>
            <a:r>
              <a:rPr lang="uk-UA" sz="1400" dirty="0" smtClean="0">
                <a:latin typeface="Times New Roman" pitchFamily="18" charset="0"/>
                <a:cs typeface="Times New Roman" pitchFamily="18" charset="0"/>
              </a:rPr>
              <a:t> </a:t>
            </a:r>
            <a:r>
              <a:rPr lang="uk-UA" sz="1400" dirty="0">
                <a:latin typeface="Times New Roman" pitchFamily="18" charset="0"/>
                <a:cs typeface="Times New Roman" pitchFamily="18" charset="0"/>
              </a:rPr>
              <a:t>О.М. Аборт: конфлікт між правом жінки на вільний вибір та правом ненародженої дитини на життя / О.М. </a:t>
            </a:r>
            <a:r>
              <a:rPr lang="uk-UA" sz="1400" dirty="0" err="1">
                <a:latin typeface="Times New Roman" pitchFamily="18" charset="0"/>
                <a:cs typeface="Times New Roman" pitchFamily="18" charset="0"/>
              </a:rPr>
              <a:t>Миронець</a:t>
            </a:r>
            <a:r>
              <a:rPr lang="uk-UA" sz="1400" dirty="0">
                <a:latin typeface="Times New Roman" pitchFamily="18" charset="0"/>
                <a:cs typeface="Times New Roman" pitchFamily="18" charset="0"/>
              </a:rPr>
              <a:t> В. С. Адамова, І. Ю. Гуцал // </a:t>
            </a:r>
            <a:r>
              <a:rPr lang="uk-UA" sz="1400" dirty="0" err="1">
                <a:latin typeface="Times New Roman" pitchFamily="18" charset="0"/>
                <a:cs typeface="Times New Roman" pitchFamily="18" charset="0"/>
              </a:rPr>
              <a:t>Międzynarodowa</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konferencja</a:t>
            </a:r>
            <a:r>
              <a:rPr lang="uk-UA" sz="1400" dirty="0">
                <a:latin typeface="Times New Roman" pitchFamily="18" charset="0"/>
                <a:cs typeface="Times New Roman" pitchFamily="18" charset="0"/>
              </a:rPr>
              <a:t> naukowo-praktyczna </a:t>
            </a:r>
            <a:r>
              <a:rPr lang="uk-UA" sz="1400" dirty="0" err="1">
                <a:latin typeface="Times New Roman" pitchFamily="18" charset="0"/>
                <a:cs typeface="Times New Roman" pitchFamily="18" charset="0"/>
              </a:rPr>
              <a:t>Nowy</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sposób</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rozwoju</a:t>
            </a:r>
            <a:r>
              <a:rPr lang="uk-UA" sz="1400" dirty="0">
                <a:latin typeface="Times New Roman" pitchFamily="18" charset="0"/>
                <a:cs typeface="Times New Roman" pitchFamily="18" charset="0"/>
              </a:rPr>
              <a:t>. 30.11.2017-30.11.2017. Познань/</a:t>
            </a:r>
            <a:r>
              <a:rPr lang="en-US" sz="1400" dirty="0">
                <a:latin typeface="Times New Roman" pitchFamily="18" charset="0"/>
                <a:cs typeface="Times New Roman" pitchFamily="18" charset="0"/>
              </a:rPr>
              <a:t>Poznan</a:t>
            </a:r>
            <a:r>
              <a:rPr lang="uk-UA" sz="1400" dirty="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lvl="0"/>
            <a:r>
              <a:rPr lang="uk-UA" sz="1400" dirty="0" smtClean="0">
                <a:latin typeface="Times New Roman" pitchFamily="18" charset="0"/>
                <a:cs typeface="Times New Roman" pitchFamily="18" charset="0"/>
              </a:rPr>
              <a:t>4. Толкачова</a:t>
            </a:r>
            <a:r>
              <a:rPr lang="uk-UA" sz="1400" dirty="0">
                <a:latin typeface="Times New Roman" pitchFamily="18" charset="0"/>
                <a:cs typeface="Times New Roman" pitchFamily="18" charset="0"/>
              </a:rPr>
              <a:t> І.А. Конституційні засади громадянського суспільства в процесі реформування конституції України: сучасний стан та перспективи розвитку / К.Б. </a:t>
            </a:r>
            <a:r>
              <a:rPr lang="uk-UA" sz="1400" dirty="0" err="1">
                <a:latin typeface="Times New Roman" pitchFamily="18" charset="0"/>
                <a:cs typeface="Times New Roman" pitchFamily="18" charset="0"/>
              </a:rPr>
              <a:t>Текєджанова</a:t>
            </a:r>
            <a:r>
              <a:rPr lang="uk-UA" sz="1400" dirty="0">
                <a:latin typeface="Times New Roman" pitchFamily="18" charset="0"/>
                <a:cs typeface="Times New Roman" pitchFamily="18" charset="0"/>
              </a:rPr>
              <a:t>, І.А. </a:t>
            </a:r>
            <a:r>
              <a:rPr lang="uk-UA" sz="1400" dirty="0" err="1">
                <a:latin typeface="Times New Roman" pitchFamily="18" charset="0"/>
                <a:cs typeface="Times New Roman" pitchFamily="18" charset="0"/>
              </a:rPr>
              <a:t>Толкачова</a:t>
            </a:r>
            <a:r>
              <a:rPr lang="uk-UA" sz="1400" dirty="0">
                <a:latin typeface="Times New Roman" pitchFamily="18" charset="0"/>
                <a:cs typeface="Times New Roman" pitchFamily="18" charset="0"/>
              </a:rPr>
              <a:t> // </a:t>
            </a:r>
            <a:r>
              <a:rPr lang="en-US" sz="1400" dirty="0" err="1">
                <a:latin typeface="Times New Roman" pitchFamily="18" charset="0"/>
                <a:cs typeface="Times New Roman" pitchFamily="18" charset="0"/>
              </a:rPr>
              <a:t>Materialy</a:t>
            </a:r>
            <a:r>
              <a:rPr lang="en-US" sz="1400" dirty="0">
                <a:latin typeface="Times New Roman" pitchFamily="18" charset="0"/>
                <a:cs typeface="Times New Roman" pitchFamily="18" charset="0"/>
              </a:rPr>
              <a:t> XIII </a:t>
            </a:r>
            <a:r>
              <a:rPr lang="en-US" sz="1400" dirty="0" err="1">
                <a:latin typeface="Times New Roman" pitchFamily="18" charset="0"/>
                <a:cs typeface="Times New Roman" pitchFamily="18" charset="0"/>
              </a:rPr>
              <a:t>Miedzynarodowej</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naukowi</a:t>
            </a:r>
            <a:r>
              <a:rPr lang="uk-UA" sz="1400" dirty="0">
                <a:latin typeface="Times New Roman" pitchFamily="18" charset="0"/>
                <a:cs typeface="Times New Roman" pitchFamily="18" charset="0"/>
              </a:rPr>
              <a:t>-</a:t>
            </a:r>
            <a:r>
              <a:rPr lang="en-US" sz="1400" dirty="0" err="1">
                <a:latin typeface="Times New Roman" pitchFamily="18" charset="0"/>
                <a:cs typeface="Times New Roman" pitchFamily="18" charset="0"/>
              </a:rPr>
              <a:t>praktycznej</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konferencji</a:t>
            </a:r>
            <a:r>
              <a:rPr lang="uk-UA"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Perspektywiczne</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opracowania</a:t>
            </a:r>
            <a:r>
              <a:rPr lang="en-US" sz="1400" dirty="0">
                <a:latin typeface="Times New Roman" pitchFamily="18" charset="0"/>
                <a:cs typeface="Times New Roman" pitchFamily="18" charset="0"/>
              </a:rPr>
              <a:t> s</a:t>
            </a:r>
            <a:r>
              <a:rPr lang="uk-UA" sz="1400" dirty="0">
                <a:latin typeface="Times New Roman" pitchFamily="18" charset="0"/>
                <a:cs typeface="Times New Roman" pitchFamily="18" charset="0"/>
              </a:rPr>
              <a:t>ą </a:t>
            </a:r>
            <a:r>
              <a:rPr lang="en-US" sz="1400" dirty="0" err="1">
                <a:latin typeface="Times New Roman" pitchFamily="18" charset="0"/>
                <a:cs typeface="Times New Roman" pitchFamily="18" charset="0"/>
              </a:rPr>
              <a:t>nauk</a:t>
            </a:r>
            <a:r>
              <a:rPr lang="uk-UA" sz="1400" dirty="0">
                <a:latin typeface="Times New Roman" pitchFamily="18" charset="0"/>
                <a:cs typeface="Times New Roman" pitchFamily="18" charset="0"/>
              </a:rPr>
              <a:t>ą </a:t>
            </a:r>
            <a:r>
              <a:rPr lang="en-US" sz="1400" dirty="0">
                <a:latin typeface="Times New Roman" pitchFamily="18" charset="0"/>
                <a:cs typeface="Times New Roman" pitchFamily="18" charset="0"/>
              </a:rPr>
              <a:t>i </a:t>
            </a:r>
            <a:r>
              <a:rPr lang="en-US" sz="1400" dirty="0" err="1">
                <a:latin typeface="Times New Roman" pitchFamily="18" charset="0"/>
                <a:cs typeface="Times New Roman" pitchFamily="18" charset="0"/>
              </a:rPr>
              <a:t>technikami</a:t>
            </a:r>
            <a:r>
              <a:rPr lang="uk-UA" sz="1400" dirty="0">
                <a:latin typeface="Times New Roman" pitchFamily="18" charset="0"/>
                <a:cs typeface="Times New Roman" pitchFamily="18" charset="0"/>
              </a:rPr>
              <a:t> – 2017» 07 - 15 </a:t>
            </a:r>
            <a:r>
              <a:rPr lang="en-US" sz="1400" dirty="0" err="1">
                <a:latin typeface="Times New Roman" pitchFamily="18" charset="0"/>
                <a:cs typeface="Times New Roman" pitchFamily="18" charset="0"/>
              </a:rPr>
              <a:t>listopada</a:t>
            </a:r>
            <a:r>
              <a:rPr lang="uk-UA" sz="1400" dirty="0">
                <a:latin typeface="Times New Roman" pitchFamily="18" charset="0"/>
                <a:cs typeface="Times New Roman" pitchFamily="18" charset="0"/>
              </a:rPr>
              <a:t> 2017 </a:t>
            </a:r>
            <a:r>
              <a:rPr lang="en-US" sz="1400" dirty="0">
                <a:latin typeface="Times New Roman" pitchFamily="18" charset="0"/>
                <a:cs typeface="Times New Roman" pitchFamily="18" charset="0"/>
              </a:rPr>
              <a:t>r</a:t>
            </a:r>
            <a:r>
              <a:rPr lang="uk-UA" sz="1400" dirty="0">
                <a:latin typeface="Times New Roman" pitchFamily="18" charset="0"/>
                <a:cs typeface="Times New Roman" pitchFamily="18" charset="0"/>
              </a:rPr>
              <a:t>., </a:t>
            </a:r>
            <a:r>
              <a:rPr lang="en-US" sz="1400" dirty="0">
                <a:latin typeface="Times New Roman" pitchFamily="18" charset="0"/>
                <a:cs typeface="Times New Roman" pitchFamily="18" charset="0"/>
              </a:rPr>
              <a:t>Volume </a:t>
            </a:r>
            <a:r>
              <a:rPr lang="uk-UA" sz="1400" dirty="0">
                <a:latin typeface="Times New Roman" pitchFamily="18" charset="0"/>
                <a:cs typeface="Times New Roman" pitchFamily="18" charset="0"/>
              </a:rPr>
              <a:t>2 </a:t>
            </a:r>
            <a:r>
              <a:rPr lang="en-US" sz="1400" dirty="0" err="1">
                <a:latin typeface="Times New Roman" pitchFamily="18" charset="0"/>
                <a:cs typeface="Times New Roman" pitchFamily="18" charset="0"/>
              </a:rPr>
              <a:t>Przemy</a:t>
            </a:r>
            <a:r>
              <a:rPr lang="uk-UA" sz="1400" dirty="0">
                <a:latin typeface="Times New Roman" pitchFamily="18" charset="0"/>
                <a:cs typeface="Times New Roman" pitchFamily="18" charset="0"/>
              </a:rPr>
              <a:t>ś</a:t>
            </a:r>
            <a:r>
              <a:rPr lang="en-US" sz="1400" dirty="0">
                <a:latin typeface="Times New Roman" pitchFamily="18" charset="0"/>
                <a:cs typeface="Times New Roman" pitchFamily="18" charset="0"/>
              </a:rPr>
              <a:t>l</a:t>
            </a:r>
            <a:r>
              <a:rPr lang="uk-UA"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Nauka</a:t>
            </a:r>
            <a:r>
              <a:rPr lang="en-US" sz="1400" dirty="0">
                <a:latin typeface="Times New Roman" pitchFamily="18" charset="0"/>
                <a:cs typeface="Times New Roman" pitchFamily="18" charset="0"/>
              </a:rPr>
              <a:t> i </a:t>
            </a:r>
            <a:r>
              <a:rPr lang="en-US" sz="1400" dirty="0" err="1">
                <a:latin typeface="Times New Roman" pitchFamily="18" charset="0"/>
                <a:cs typeface="Times New Roman" pitchFamily="18" charset="0"/>
              </a:rPr>
              <a:t>studia</a:t>
            </a:r>
            <a:r>
              <a:rPr lang="en-US" sz="1400" dirty="0">
                <a:latin typeface="Times New Roman" pitchFamily="18" charset="0"/>
                <a:cs typeface="Times New Roman" pitchFamily="18" charset="0"/>
              </a:rPr>
              <a:t> </a:t>
            </a:r>
            <a:r>
              <a:rPr lang="uk-UA" sz="1400" dirty="0">
                <a:latin typeface="Times New Roman" pitchFamily="18" charset="0"/>
                <a:cs typeface="Times New Roman" pitchFamily="18" charset="0"/>
              </a:rPr>
              <a:t>– С. 85-87.</a:t>
            </a:r>
            <a:endParaRPr lang="ru-RU" sz="1400" dirty="0">
              <a:latin typeface="Times New Roman" pitchFamily="18" charset="0"/>
              <a:cs typeface="Times New Roman" pitchFamily="18" charset="0"/>
            </a:endParaRPr>
          </a:p>
          <a:p>
            <a:pPr lvl="0"/>
            <a:r>
              <a:rPr lang="uk-UA" sz="1400" dirty="0" smtClean="0">
                <a:latin typeface="Times New Roman" pitchFamily="18" charset="0"/>
                <a:cs typeface="Times New Roman" pitchFamily="18" charset="0"/>
              </a:rPr>
              <a:t>5. Толкачова</a:t>
            </a:r>
            <a:r>
              <a:rPr lang="uk-UA" sz="1400" dirty="0">
                <a:latin typeface="Times New Roman" pitchFamily="18" charset="0"/>
                <a:cs typeface="Times New Roman" pitchFamily="18" charset="0"/>
              </a:rPr>
              <a:t> І.А. Форми звернення до Конституційного Суду України / І.С. Мельничук, І.А. </a:t>
            </a:r>
            <a:r>
              <a:rPr lang="uk-UA" sz="1400" dirty="0" err="1">
                <a:latin typeface="Times New Roman" pitchFamily="18" charset="0"/>
                <a:cs typeface="Times New Roman" pitchFamily="18" charset="0"/>
              </a:rPr>
              <a:t>Толкачова</a:t>
            </a:r>
            <a:r>
              <a:rPr lang="uk-UA" sz="1400" dirty="0">
                <a:latin typeface="Times New Roman" pitchFamily="18" charset="0"/>
                <a:cs typeface="Times New Roman" pitchFamily="18" charset="0"/>
              </a:rPr>
              <a:t> // </a:t>
            </a:r>
            <a:r>
              <a:rPr lang="en-US" sz="1400" dirty="0" err="1">
                <a:latin typeface="Times New Roman" pitchFamily="18" charset="0"/>
                <a:cs typeface="Times New Roman" pitchFamily="18" charset="0"/>
              </a:rPr>
              <a:t>Materialy</a:t>
            </a:r>
            <a:r>
              <a:rPr lang="en-US" sz="1400" dirty="0">
                <a:latin typeface="Times New Roman" pitchFamily="18" charset="0"/>
                <a:cs typeface="Times New Roman" pitchFamily="18" charset="0"/>
              </a:rPr>
              <a:t> XIII </a:t>
            </a:r>
            <a:r>
              <a:rPr lang="en-US" sz="1400" dirty="0" err="1">
                <a:latin typeface="Times New Roman" pitchFamily="18" charset="0"/>
                <a:cs typeface="Times New Roman" pitchFamily="18" charset="0"/>
              </a:rPr>
              <a:t>Miedzynarodowej</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naukowi</a:t>
            </a:r>
            <a:r>
              <a:rPr lang="uk-UA" sz="1400" dirty="0">
                <a:latin typeface="Times New Roman" pitchFamily="18" charset="0"/>
                <a:cs typeface="Times New Roman" pitchFamily="18" charset="0"/>
              </a:rPr>
              <a:t>-</a:t>
            </a:r>
            <a:r>
              <a:rPr lang="en-US" sz="1400" dirty="0" err="1">
                <a:latin typeface="Times New Roman" pitchFamily="18" charset="0"/>
                <a:cs typeface="Times New Roman" pitchFamily="18" charset="0"/>
              </a:rPr>
              <a:t>praktycznej</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konferencji</a:t>
            </a:r>
            <a:r>
              <a:rPr lang="uk-UA"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Perspektywiczne</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opracowania</a:t>
            </a:r>
            <a:r>
              <a:rPr lang="en-US" sz="1400" dirty="0">
                <a:latin typeface="Times New Roman" pitchFamily="18" charset="0"/>
                <a:cs typeface="Times New Roman" pitchFamily="18" charset="0"/>
              </a:rPr>
              <a:t> s</a:t>
            </a:r>
            <a:r>
              <a:rPr lang="uk-UA" sz="1400" dirty="0">
                <a:latin typeface="Times New Roman" pitchFamily="18" charset="0"/>
                <a:cs typeface="Times New Roman" pitchFamily="18" charset="0"/>
              </a:rPr>
              <a:t>ą </a:t>
            </a:r>
            <a:r>
              <a:rPr lang="en-US" sz="1400" dirty="0" err="1">
                <a:latin typeface="Times New Roman" pitchFamily="18" charset="0"/>
                <a:cs typeface="Times New Roman" pitchFamily="18" charset="0"/>
              </a:rPr>
              <a:t>nauk</a:t>
            </a:r>
            <a:r>
              <a:rPr lang="uk-UA" sz="1400" dirty="0">
                <a:latin typeface="Times New Roman" pitchFamily="18" charset="0"/>
                <a:cs typeface="Times New Roman" pitchFamily="18" charset="0"/>
              </a:rPr>
              <a:t>ą </a:t>
            </a:r>
            <a:r>
              <a:rPr lang="en-US" sz="1400" dirty="0">
                <a:latin typeface="Times New Roman" pitchFamily="18" charset="0"/>
                <a:cs typeface="Times New Roman" pitchFamily="18" charset="0"/>
              </a:rPr>
              <a:t>i </a:t>
            </a:r>
            <a:r>
              <a:rPr lang="en-US" sz="1400" dirty="0" err="1">
                <a:latin typeface="Times New Roman" pitchFamily="18" charset="0"/>
                <a:cs typeface="Times New Roman" pitchFamily="18" charset="0"/>
              </a:rPr>
              <a:t>technikami</a:t>
            </a:r>
            <a:r>
              <a:rPr lang="uk-UA" sz="1400" dirty="0">
                <a:latin typeface="Times New Roman" pitchFamily="18" charset="0"/>
                <a:cs typeface="Times New Roman" pitchFamily="18" charset="0"/>
              </a:rPr>
              <a:t> – 2017» 07 - 15 </a:t>
            </a:r>
            <a:r>
              <a:rPr lang="en-US" sz="1400" dirty="0" err="1">
                <a:latin typeface="Times New Roman" pitchFamily="18" charset="0"/>
                <a:cs typeface="Times New Roman" pitchFamily="18" charset="0"/>
              </a:rPr>
              <a:t>listopada</a:t>
            </a:r>
            <a:r>
              <a:rPr lang="uk-UA" sz="1400" dirty="0">
                <a:latin typeface="Times New Roman" pitchFamily="18" charset="0"/>
                <a:cs typeface="Times New Roman" pitchFamily="18" charset="0"/>
              </a:rPr>
              <a:t> 2017 </a:t>
            </a:r>
            <a:r>
              <a:rPr lang="en-US" sz="1400" dirty="0">
                <a:latin typeface="Times New Roman" pitchFamily="18" charset="0"/>
                <a:cs typeface="Times New Roman" pitchFamily="18" charset="0"/>
              </a:rPr>
              <a:t>r</a:t>
            </a:r>
            <a:r>
              <a:rPr lang="uk-UA" sz="1400" dirty="0">
                <a:latin typeface="Times New Roman" pitchFamily="18" charset="0"/>
                <a:cs typeface="Times New Roman" pitchFamily="18" charset="0"/>
              </a:rPr>
              <a:t>., </a:t>
            </a:r>
            <a:r>
              <a:rPr lang="en-US" sz="1400" dirty="0">
                <a:latin typeface="Times New Roman" pitchFamily="18" charset="0"/>
                <a:cs typeface="Times New Roman" pitchFamily="18" charset="0"/>
              </a:rPr>
              <a:t>Volume</a:t>
            </a:r>
            <a:r>
              <a:rPr lang="uk-UA" sz="1400" dirty="0">
                <a:latin typeface="Times New Roman" pitchFamily="18" charset="0"/>
                <a:cs typeface="Times New Roman" pitchFamily="18" charset="0"/>
              </a:rPr>
              <a:t> 2 </a:t>
            </a:r>
            <a:r>
              <a:rPr lang="en-US" sz="1400" dirty="0" err="1">
                <a:latin typeface="Times New Roman" pitchFamily="18" charset="0"/>
                <a:cs typeface="Times New Roman" pitchFamily="18" charset="0"/>
              </a:rPr>
              <a:t>Przemy</a:t>
            </a:r>
            <a:r>
              <a:rPr lang="uk-UA" sz="1400" dirty="0">
                <a:latin typeface="Times New Roman" pitchFamily="18" charset="0"/>
                <a:cs typeface="Times New Roman" pitchFamily="18" charset="0"/>
              </a:rPr>
              <a:t>ś</a:t>
            </a:r>
            <a:r>
              <a:rPr lang="en-US" sz="1400" dirty="0">
                <a:latin typeface="Times New Roman" pitchFamily="18" charset="0"/>
                <a:cs typeface="Times New Roman" pitchFamily="18" charset="0"/>
              </a:rPr>
              <a:t>l</a:t>
            </a:r>
            <a:r>
              <a:rPr lang="uk-UA"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Nauka</a:t>
            </a:r>
            <a:r>
              <a:rPr lang="en-US" sz="1400" dirty="0">
                <a:latin typeface="Times New Roman" pitchFamily="18" charset="0"/>
                <a:cs typeface="Times New Roman" pitchFamily="18" charset="0"/>
              </a:rPr>
              <a:t> i </a:t>
            </a:r>
            <a:r>
              <a:rPr lang="en-US" sz="1400" dirty="0" err="1">
                <a:latin typeface="Times New Roman" pitchFamily="18" charset="0"/>
                <a:cs typeface="Times New Roman" pitchFamily="18" charset="0"/>
              </a:rPr>
              <a:t>studia</a:t>
            </a:r>
            <a:r>
              <a:rPr lang="uk-UA" sz="1400" dirty="0">
                <a:latin typeface="Times New Roman" pitchFamily="18" charset="0"/>
                <a:cs typeface="Times New Roman" pitchFamily="18" charset="0"/>
              </a:rPr>
              <a:t> – С. 88-90.</a:t>
            </a:r>
            <a:endParaRPr lang="ru-RU" sz="1400" dirty="0">
              <a:latin typeface="Times New Roman" pitchFamily="18" charset="0"/>
              <a:cs typeface="Times New Roman" pitchFamily="18" charset="0"/>
            </a:endParaRPr>
          </a:p>
          <a:p>
            <a:pPr lvl="0"/>
            <a:r>
              <a:rPr lang="uk-UA" sz="1400" dirty="0" smtClean="0">
                <a:latin typeface="Times New Roman" pitchFamily="18" charset="0"/>
                <a:cs typeface="Times New Roman" pitchFamily="18" charset="0"/>
              </a:rPr>
              <a:t>6. Толкачова</a:t>
            </a:r>
            <a:r>
              <a:rPr lang="uk-UA" sz="1400" dirty="0">
                <a:latin typeface="Times New Roman" pitchFamily="18" charset="0"/>
                <a:cs typeface="Times New Roman" pitchFamily="18" charset="0"/>
              </a:rPr>
              <a:t> І.А. Порівняльна характеристика проведення референдумів в Україні та Франції / Я.Ю. Матвійчук, І.А. </a:t>
            </a:r>
            <a:r>
              <a:rPr lang="uk-UA" sz="1400" dirty="0" err="1">
                <a:latin typeface="Times New Roman" pitchFamily="18" charset="0"/>
                <a:cs typeface="Times New Roman" pitchFamily="18" charset="0"/>
              </a:rPr>
              <a:t>Толкачова</a:t>
            </a:r>
            <a:r>
              <a:rPr lang="uk-UA" sz="1400" dirty="0">
                <a:latin typeface="Times New Roman" pitchFamily="18" charset="0"/>
                <a:cs typeface="Times New Roman" pitchFamily="18" charset="0"/>
              </a:rPr>
              <a:t> // </a:t>
            </a:r>
            <a:r>
              <a:rPr lang="en-US" sz="1400" dirty="0" err="1">
                <a:latin typeface="Times New Roman" pitchFamily="18" charset="0"/>
                <a:cs typeface="Times New Roman" pitchFamily="18" charset="0"/>
              </a:rPr>
              <a:t>Materialy</a:t>
            </a:r>
            <a:r>
              <a:rPr lang="en-US" sz="1400" dirty="0">
                <a:latin typeface="Times New Roman" pitchFamily="18" charset="0"/>
                <a:cs typeface="Times New Roman" pitchFamily="18" charset="0"/>
              </a:rPr>
              <a:t> XIII </a:t>
            </a:r>
            <a:r>
              <a:rPr lang="en-US" sz="1400" dirty="0" err="1">
                <a:latin typeface="Times New Roman" pitchFamily="18" charset="0"/>
                <a:cs typeface="Times New Roman" pitchFamily="18" charset="0"/>
              </a:rPr>
              <a:t>Miedzynarodowej</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naukowi</a:t>
            </a:r>
            <a:r>
              <a:rPr lang="uk-UA" sz="1400" dirty="0">
                <a:latin typeface="Times New Roman" pitchFamily="18" charset="0"/>
                <a:cs typeface="Times New Roman" pitchFamily="18" charset="0"/>
              </a:rPr>
              <a:t>-</a:t>
            </a:r>
            <a:r>
              <a:rPr lang="en-US" sz="1400" dirty="0" err="1">
                <a:latin typeface="Times New Roman" pitchFamily="18" charset="0"/>
                <a:cs typeface="Times New Roman" pitchFamily="18" charset="0"/>
              </a:rPr>
              <a:t>praktycznej</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konferencji</a:t>
            </a:r>
            <a:r>
              <a:rPr lang="uk-UA"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Perspektywiczne</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opracowania</a:t>
            </a:r>
            <a:r>
              <a:rPr lang="en-US" sz="1400" dirty="0">
                <a:latin typeface="Times New Roman" pitchFamily="18" charset="0"/>
                <a:cs typeface="Times New Roman" pitchFamily="18" charset="0"/>
              </a:rPr>
              <a:t> s</a:t>
            </a:r>
            <a:r>
              <a:rPr lang="uk-UA" sz="1400" dirty="0">
                <a:latin typeface="Times New Roman" pitchFamily="18" charset="0"/>
                <a:cs typeface="Times New Roman" pitchFamily="18" charset="0"/>
              </a:rPr>
              <a:t>ą </a:t>
            </a:r>
            <a:r>
              <a:rPr lang="en-US" sz="1400" dirty="0" err="1">
                <a:latin typeface="Times New Roman" pitchFamily="18" charset="0"/>
                <a:cs typeface="Times New Roman" pitchFamily="18" charset="0"/>
              </a:rPr>
              <a:t>nauk</a:t>
            </a:r>
            <a:r>
              <a:rPr lang="uk-UA" sz="1400" dirty="0">
                <a:latin typeface="Times New Roman" pitchFamily="18" charset="0"/>
                <a:cs typeface="Times New Roman" pitchFamily="18" charset="0"/>
              </a:rPr>
              <a:t>ą </a:t>
            </a:r>
            <a:r>
              <a:rPr lang="en-US" sz="1400" dirty="0">
                <a:latin typeface="Times New Roman" pitchFamily="18" charset="0"/>
                <a:cs typeface="Times New Roman" pitchFamily="18" charset="0"/>
              </a:rPr>
              <a:t>i </a:t>
            </a:r>
            <a:r>
              <a:rPr lang="en-US" sz="1400" dirty="0" err="1">
                <a:latin typeface="Times New Roman" pitchFamily="18" charset="0"/>
                <a:cs typeface="Times New Roman" pitchFamily="18" charset="0"/>
              </a:rPr>
              <a:t>technikami</a:t>
            </a:r>
            <a:r>
              <a:rPr lang="uk-UA" sz="1400" dirty="0">
                <a:latin typeface="Times New Roman" pitchFamily="18" charset="0"/>
                <a:cs typeface="Times New Roman" pitchFamily="18" charset="0"/>
              </a:rPr>
              <a:t> – 2017» 07 - 15 </a:t>
            </a:r>
            <a:r>
              <a:rPr lang="en-US" sz="1400" dirty="0" err="1">
                <a:latin typeface="Times New Roman" pitchFamily="18" charset="0"/>
                <a:cs typeface="Times New Roman" pitchFamily="18" charset="0"/>
              </a:rPr>
              <a:t>listopada</a:t>
            </a:r>
            <a:r>
              <a:rPr lang="uk-UA" sz="1400" dirty="0">
                <a:latin typeface="Times New Roman" pitchFamily="18" charset="0"/>
                <a:cs typeface="Times New Roman" pitchFamily="18" charset="0"/>
              </a:rPr>
              <a:t> 2017 </a:t>
            </a:r>
            <a:r>
              <a:rPr lang="en-US" sz="1400" dirty="0">
                <a:latin typeface="Times New Roman" pitchFamily="18" charset="0"/>
                <a:cs typeface="Times New Roman" pitchFamily="18" charset="0"/>
              </a:rPr>
              <a:t>r</a:t>
            </a:r>
            <a:r>
              <a:rPr lang="uk-UA" sz="1400" dirty="0">
                <a:latin typeface="Times New Roman" pitchFamily="18" charset="0"/>
                <a:cs typeface="Times New Roman" pitchFamily="18" charset="0"/>
              </a:rPr>
              <a:t>., </a:t>
            </a:r>
            <a:r>
              <a:rPr lang="en-US" sz="1400" dirty="0">
                <a:latin typeface="Times New Roman" pitchFamily="18" charset="0"/>
                <a:cs typeface="Times New Roman" pitchFamily="18" charset="0"/>
              </a:rPr>
              <a:t>Volume</a:t>
            </a:r>
            <a:r>
              <a:rPr lang="uk-UA" sz="1400" dirty="0">
                <a:latin typeface="Times New Roman" pitchFamily="18" charset="0"/>
                <a:cs typeface="Times New Roman" pitchFamily="18" charset="0"/>
              </a:rPr>
              <a:t> 2 </a:t>
            </a:r>
            <a:r>
              <a:rPr lang="en-US" sz="1400" dirty="0" err="1">
                <a:latin typeface="Times New Roman" pitchFamily="18" charset="0"/>
                <a:cs typeface="Times New Roman" pitchFamily="18" charset="0"/>
              </a:rPr>
              <a:t>Przemy</a:t>
            </a:r>
            <a:r>
              <a:rPr lang="uk-UA" sz="1400" dirty="0">
                <a:latin typeface="Times New Roman" pitchFamily="18" charset="0"/>
                <a:cs typeface="Times New Roman" pitchFamily="18" charset="0"/>
              </a:rPr>
              <a:t>ś</a:t>
            </a:r>
            <a:r>
              <a:rPr lang="en-US" sz="1400" dirty="0">
                <a:latin typeface="Times New Roman" pitchFamily="18" charset="0"/>
                <a:cs typeface="Times New Roman" pitchFamily="18" charset="0"/>
              </a:rPr>
              <a:t>l</a:t>
            </a:r>
            <a:r>
              <a:rPr lang="uk-UA"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Nauka</a:t>
            </a:r>
            <a:r>
              <a:rPr lang="en-US" sz="1400" dirty="0">
                <a:latin typeface="Times New Roman" pitchFamily="18" charset="0"/>
                <a:cs typeface="Times New Roman" pitchFamily="18" charset="0"/>
              </a:rPr>
              <a:t> i </a:t>
            </a:r>
            <a:r>
              <a:rPr lang="en-US" sz="1400" dirty="0" err="1">
                <a:latin typeface="Times New Roman" pitchFamily="18" charset="0"/>
                <a:cs typeface="Times New Roman" pitchFamily="18" charset="0"/>
              </a:rPr>
              <a:t>studia</a:t>
            </a:r>
            <a:r>
              <a:rPr lang="uk-UA" sz="1400" dirty="0">
                <a:latin typeface="Times New Roman" pitchFamily="18" charset="0"/>
                <a:cs typeface="Times New Roman" pitchFamily="18" charset="0"/>
              </a:rPr>
              <a:t> – С. 91-93.</a:t>
            </a:r>
            <a:endParaRPr lang="ru-RU" sz="1400" dirty="0">
              <a:latin typeface="Times New Roman" pitchFamily="18" charset="0"/>
              <a:cs typeface="Times New Roman" pitchFamily="18" charset="0"/>
            </a:endParaRPr>
          </a:p>
          <a:p>
            <a:pPr lvl="0"/>
            <a:r>
              <a:rPr lang="uk-UA" sz="1400" dirty="0" smtClean="0">
                <a:latin typeface="Times New Roman" pitchFamily="18" charset="0"/>
                <a:cs typeface="Times New Roman" pitchFamily="18" charset="0"/>
              </a:rPr>
              <a:t>7. Толкачова</a:t>
            </a:r>
            <a:r>
              <a:rPr lang="uk-UA" sz="1400" dirty="0">
                <a:latin typeface="Times New Roman" pitchFamily="18" charset="0"/>
                <a:cs typeface="Times New Roman" pitchFamily="18" charset="0"/>
              </a:rPr>
              <a:t> І.А. Особливості прийняття законів в Італії та США / І.М. </a:t>
            </a:r>
            <a:r>
              <a:rPr lang="uk-UA" sz="1400" dirty="0" err="1">
                <a:latin typeface="Times New Roman" pitchFamily="18" charset="0"/>
                <a:cs typeface="Times New Roman" pitchFamily="18" charset="0"/>
              </a:rPr>
              <a:t>Пущик</a:t>
            </a:r>
            <a:r>
              <a:rPr lang="uk-UA" sz="1400" dirty="0">
                <a:latin typeface="Times New Roman" pitchFamily="18" charset="0"/>
                <a:cs typeface="Times New Roman" pitchFamily="18" charset="0"/>
              </a:rPr>
              <a:t>, І.А. </a:t>
            </a:r>
            <a:r>
              <a:rPr lang="uk-UA" sz="1400" dirty="0" err="1">
                <a:latin typeface="Times New Roman" pitchFamily="18" charset="0"/>
                <a:cs typeface="Times New Roman" pitchFamily="18" charset="0"/>
              </a:rPr>
              <a:t>Толкачова</a:t>
            </a:r>
            <a:r>
              <a:rPr lang="uk-UA" sz="1400" dirty="0">
                <a:latin typeface="Times New Roman" pitchFamily="18" charset="0"/>
                <a:cs typeface="Times New Roman" pitchFamily="18" charset="0"/>
              </a:rPr>
              <a:t> // </a:t>
            </a:r>
            <a:r>
              <a:rPr lang="en-US" sz="1400" dirty="0" err="1">
                <a:latin typeface="Times New Roman" pitchFamily="18" charset="0"/>
                <a:cs typeface="Times New Roman" pitchFamily="18" charset="0"/>
              </a:rPr>
              <a:t>Materialy</a:t>
            </a:r>
            <a:r>
              <a:rPr lang="en-US" sz="1400" dirty="0">
                <a:latin typeface="Times New Roman" pitchFamily="18" charset="0"/>
                <a:cs typeface="Times New Roman" pitchFamily="18" charset="0"/>
              </a:rPr>
              <a:t> XIII </a:t>
            </a:r>
            <a:r>
              <a:rPr lang="en-US" sz="1400" dirty="0" err="1">
                <a:latin typeface="Times New Roman" pitchFamily="18" charset="0"/>
                <a:cs typeface="Times New Roman" pitchFamily="18" charset="0"/>
              </a:rPr>
              <a:t>Miedzynarodowej</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naukowi</a:t>
            </a:r>
            <a:r>
              <a:rPr lang="uk-UA" sz="1400" dirty="0">
                <a:latin typeface="Times New Roman" pitchFamily="18" charset="0"/>
                <a:cs typeface="Times New Roman" pitchFamily="18" charset="0"/>
              </a:rPr>
              <a:t>-</a:t>
            </a:r>
            <a:r>
              <a:rPr lang="en-US" sz="1400" dirty="0" err="1">
                <a:latin typeface="Times New Roman" pitchFamily="18" charset="0"/>
                <a:cs typeface="Times New Roman" pitchFamily="18" charset="0"/>
              </a:rPr>
              <a:t>praktycznej</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konferencji</a:t>
            </a:r>
            <a:r>
              <a:rPr lang="uk-UA"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Perspektywiczne</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opracowania</a:t>
            </a:r>
            <a:r>
              <a:rPr lang="en-US" sz="1400" dirty="0">
                <a:latin typeface="Times New Roman" pitchFamily="18" charset="0"/>
                <a:cs typeface="Times New Roman" pitchFamily="18" charset="0"/>
              </a:rPr>
              <a:t> s</a:t>
            </a:r>
            <a:r>
              <a:rPr lang="uk-UA" sz="1400" dirty="0">
                <a:latin typeface="Times New Roman" pitchFamily="18" charset="0"/>
                <a:cs typeface="Times New Roman" pitchFamily="18" charset="0"/>
              </a:rPr>
              <a:t>ą </a:t>
            </a:r>
            <a:r>
              <a:rPr lang="en-US" sz="1400" dirty="0" err="1">
                <a:latin typeface="Times New Roman" pitchFamily="18" charset="0"/>
                <a:cs typeface="Times New Roman" pitchFamily="18" charset="0"/>
              </a:rPr>
              <a:t>nauk</a:t>
            </a:r>
            <a:r>
              <a:rPr lang="uk-UA" sz="1400" dirty="0">
                <a:latin typeface="Times New Roman" pitchFamily="18" charset="0"/>
                <a:cs typeface="Times New Roman" pitchFamily="18" charset="0"/>
              </a:rPr>
              <a:t>ą </a:t>
            </a:r>
            <a:r>
              <a:rPr lang="en-US" sz="1400" dirty="0">
                <a:latin typeface="Times New Roman" pitchFamily="18" charset="0"/>
                <a:cs typeface="Times New Roman" pitchFamily="18" charset="0"/>
              </a:rPr>
              <a:t>i </a:t>
            </a:r>
            <a:r>
              <a:rPr lang="en-US" sz="1400" dirty="0" err="1">
                <a:latin typeface="Times New Roman" pitchFamily="18" charset="0"/>
                <a:cs typeface="Times New Roman" pitchFamily="18" charset="0"/>
              </a:rPr>
              <a:t>technikami</a:t>
            </a:r>
            <a:r>
              <a:rPr lang="uk-UA" sz="1400" dirty="0">
                <a:latin typeface="Times New Roman" pitchFamily="18" charset="0"/>
                <a:cs typeface="Times New Roman" pitchFamily="18" charset="0"/>
              </a:rPr>
              <a:t> – 2017» 07 - 15 </a:t>
            </a:r>
            <a:r>
              <a:rPr lang="en-US" sz="1400" dirty="0" err="1">
                <a:latin typeface="Times New Roman" pitchFamily="18" charset="0"/>
                <a:cs typeface="Times New Roman" pitchFamily="18" charset="0"/>
              </a:rPr>
              <a:t>listopada</a:t>
            </a:r>
            <a:r>
              <a:rPr lang="uk-UA" sz="1400" dirty="0">
                <a:latin typeface="Times New Roman" pitchFamily="18" charset="0"/>
                <a:cs typeface="Times New Roman" pitchFamily="18" charset="0"/>
              </a:rPr>
              <a:t> 2017 </a:t>
            </a:r>
            <a:r>
              <a:rPr lang="en-US" sz="1400" dirty="0">
                <a:latin typeface="Times New Roman" pitchFamily="18" charset="0"/>
                <a:cs typeface="Times New Roman" pitchFamily="18" charset="0"/>
              </a:rPr>
              <a:t>r</a:t>
            </a:r>
            <a:r>
              <a:rPr lang="uk-UA" sz="1400" dirty="0">
                <a:latin typeface="Times New Roman" pitchFamily="18" charset="0"/>
                <a:cs typeface="Times New Roman" pitchFamily="18" charset="0"/>
              </a:rPr>
              <a:t>., </a:t>
            </a:r>
            <a:r>
              <a:rPr lang="en-US" sz="1400" dirty="0">
                <a:latin typeface="Times New Roman" pitchFamily="18" charset="0"/>
                <a:cs typeface="Times New Roman" pitchFamily="18" charset="0"/>
              </a:rPr>
              <a:t>Volume</a:t>
            </a:r>
            <a:r>
              <a:rPr lang="uk-UA" sz="1400" dirty="0">
                <a:latin typeface="Times New Roman" pitchFamily="18" charset="0"/>
                <a:cs typeface="Times New Roman" pitchFamily="18" charset="0"/>
              </a:rPr>
              <a:t> 2 </a:t>
            </a:r>
            <a:r>
              <a:rPr lang="en-US" sz="1400" dirty="0" err="1">
                <a:latin typeface="Times New Roman" pitchFamily="18" charset="0"/>
                <a:cs typeface="Times New Roman" pitchFamily="18" charset="0"/>
              </a:rPr>
              <a:t>Przemy</a:t>
            </a:r>
            <a:r>
              <a:rPr lang="uk-UA" sz="1400" dirty="0">
                <a:latin typeface="Times New Roman" pitchFamily="18" charset="0"/>
                <a:cs typeface="Times New Roman" pitchFamily="18" charset="0"/>
              </a:rPr>
              <a:t>ś</a:t>
            </a:r>
            <a:r>
              <a:rPr lang="en-US" sz="1400" dirty="0">
                <a:latin typeface="Times New Roman" pitchFamily="18" charset="0"/>
                <a:cs typeface="Times New Roman" pitchFamily="18" charset="0"/>
              </a:rPr>
              <a:t>l</a:t>
            </a:r>
            <a:r>
              <a:rPr lang="uk-UA"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Nauka</a:t>
            </a:r>
            <a:r>
              <a:rPr lang="en-US" sz="1400" dirty="0">
                <a:latin typeface="Times New Roman" pitchFamily="18" charset="0"/>
                <a:cs typeface="Times New Roman" pitchFamily="18" charset="0"/>
              </a:rPr>
              <a:t> i </a:t>
            </a:r>
            <a:r>
              <a:rPr lang="en-US" sz="1400" dirty="0" err="1">
                <a:latin typeface="Times New Roman" pitchFamily="18" charset="0"/>
                <a:cs typeface="Times New Roman" pitchFamily="18" charset="0"/>
              </a:rPr>
              <a:t>studia</a:t>
            </a:r>
            <a:r>
              <a:rPr lang="uk-UA" sz="1400" dirty="0">
                <a:latin typeface="Times New Roman" pitchFamily="18" charset="0"/>
                <a:cs typeface="Times New Roman" pitchFamily="18" charset="0"/>
              </a:rPr>
              <a:t> – С. 96-98.</a:t>
            </a:r>
            <a:endParaRPr lang="ru-RU" sz="1400" dirty="0">
              <a:latin typeface="Times New Roman" pitchFamily="18" charset="0"/>
              <a:cs typeface="Times New Roman" pitchFamily="18" charset="0"/>
            </a:endParaRPr>
          </a:p>
          <a:p>
            <a:pPr lvl="0"/>
            <a:r>
              <a:rPr lang="uk-UA" sz="1400" dirty="0" smtClean="0">
                <a:latin typeface="Times New Roman" pitchFamily="18" charset="0"/>
                <a:cs typeface="Times New Roman" pitchFamily="18" charset="0"/>
              </a:rPr>
              <a:t>8. Толкачова</a:t>
            </a:r>
            <a:r>
              <a:rPr lang="uk-UA" sz="1400" dirty="0">
                <a:latin typeface="Times New Roman" pitchFamily="18" charset="0"/>
                <a:cs typeface="Times New Roman" pitchFamily="18" charset="0"/>
              </a:rPr>
              <a:t> І.А. Роль конституційної скарги у механізмі захисту прав та свобод людини і громадянина / А.А. </a:t>
            </a:r>
            <a:r>
              <a:rPr lang="uk-UA" sz="1400" dirty="0" err="1">
                <a:latin typeface="Times New Roman" pitchFamily="18" charset="0"/>
                <a:cs typeface="Times New Roman" pitchFamily="18" charset="0"/>
              </a:rPr>
              <a:t>Петухова</a:t>
            </a:r>
            <a:r>
              <a:rPr lang="uk-UA" sz="1400" dirty="0">
                <a:latin typeface="Times New Roman" pitchFamily="18" charset="0"/>
                <a:cs typeface="Times New Roman" pitchFamily="18" charset="0"/>
              </a:rPr>
              <a:t>, І.А. </a:t>
            </a:r>
            <a:r>
              <a:rPr lang="uk-UA" sz="1400" dirty="0" err="1">
                <a:latin typeface="Times New Roman" pitchFamily="18" charset="0"/>
                <a:cs typeface="Times New Roman" pitchFamily="18" charset="0"/>
              </a:rPr>
              <a:t>Толкачова</a:t>
            </a:r>
            <a:r>
              <a:rPr lang="uk-UA" sz="1400" dirty="0">
                <a:latin typeface="Times New Roman" pitchFamily="18" charset="0"/>
                <a:cs typeface="Times New Roman" pitchFamily="18" charset="0"/>
              </a:rPr>
              <a:t> // </a:t>
            </a:r>
            <a:r>
              <a:rPr lang="uk-UA" sz="1400" dirty="0" err="1">
                <a:latin typeface="Times New Roman" pitchFamily="18" charset="0"/>
                <a:cs typeface="Times New Roman" pitchFamily="18" charset="0"/>
              </a:rPr>
              <a:t>Materials</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of</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the</a:t>
            </a:r>
            <a:r>
              <a:rPr lang="uk-UA" sz="1400" dirty="0">
                <a:latin typeface="Times New Roman" pitchFamily="18" charset="0"/>
                <a:cs typeface="Times New Roman" pitchFamily="18" charset="0"/>
              </a:rPr>
              <a:t> XIII </a:t>
            </a:r>
            <a:r>
              <a:rPr lang="uk-UA" sz="1400" dirty="0" err="1">
                <a:latin typeface="Times New Roman" pitchFamily="18" charset="0"/>
                <a:cs typeface="Times New Roman" pitchFamily="18" charset="0"/>
              </a:rPr>
              <a:t>International</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scientific</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and</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practical</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Conference</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SCIENCE</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AND</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СIVILIZATION-</a:t>
            </a:r>
            <a:r>
              <a:rPr lang="uk-UA" sz="1400" dirty="0">
                <a:latin typeface="Times New Roman" pitchFamily="18" charset="0"/>
                <a:cs typeface="Times New Roman" pitchFamily="18" charset="0"/>
              </a:rPr>
              <a:t> 2017»,  </a:t>
            </a:r>
            <a:r>
              <a:rPr lang="uk-UA" sz="1400" dirty="0" err="1">
                <a:latin typeface="Times New Roman" pitchFamily="18" charset="0"/>
                <a:cs typeface="Times New Roman" pitchFamily="18" charset="0"/>
              </a:rPr>
              <a:t>November</a:t>
            </a:r>
            <a:r>
              <a:rPr lang="uk-UA" sz="1400" dirty="0">
                <a:latin typeface="Times New Roman" pitchFamily="18" charset="0"/>
                <a:cs typeface="Times New Roman" pitchFamily="18" charset="0"/>
              </a:rPr>
              <a:t> 30 - </a:t>
            </a:r>
            <a:r>
              <a:rPr lang="uk-UA" sz="1400" dirty="0" err="1">
                <a:latin typeface="Times New Roman" pitchFamily="18" charset="0"/>
                <a:cs typeface="Times New Roman" pitchFamily="18" charset="0"/>
              </a:rPr>
              <a:t>December</a:t>
            </a:r>
            <a:r>
              <a:rPr lang="uk-UA" sz="1400" dirty="0">
                <a:latin typeface="Times New Roman" pitchFamily="18" charset="0"/>
                <a:cs typeface="Times New Roman" pitchFamily="18" charset="0"/>
              </a:rPr>
              <a:t> 7 2017, </a:t>
            </a:r>
            <a:r>
              <a:rPr lang="uk-UA" sz="1400" dirty="0" err="1">
                <a:latin typeface="Times New Roman" pitchFamily="18" charset="0"/>
                <a:cs typeface="Times New Roman" pitchFamily="18" charset="0"/>
              </a:rPr>
              <a:t>Volume</a:t>
            </a:r>
            <a:r>
              <a:rPr lang="uk-UA" sz="1400" dirty="0">
                <a:latin typeface="Times New Roman" pitchFamily="18" charset="0"/>
                <a:cs typeface="Times New Roman" pitchFamily="18" charset="0"/>
              </a:rPr>
              <a:t> 7 : </a:t>
            </a:r>
            <a:r>
              <a:rPr lang="uk-UA" sz="1400" dirty="0" err="1">
                <a:latin typeface="Times New Roman" pitchFamily="18" charset="0"/>
                <a:cs typeface="Times New Roman" pitchFamily="18" charset="0"/>
              </a:rPr>
              <a:t>Sheffield</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Science</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and</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education</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LTD</a:t>
            </a:r>
            <a:r>
              <a:rPr lang="uk-UA" sz="1400" dirty="0">
                <a:latin typeface="Times New Roman" pitchFamily="18" charset="0"/>
                <a:cs typeface="Times New Roman" pitchFamily="18" charset="0"/>
              </a:rPr>
              <a:t> – </a:t>
            </a:r>
            <a:r>
              <a:rPr lang="en-US" sz="1400" dirty="0">
                <a:latin typeface="Times New Roman" pitchFamily="18" charset="0"/>
                <a:cs typeface="Times New Roman" pitchFamily="18" charset="0"/>
              </a:rPr>
              <a:t>C</a:t>
            </a:r>
            <a:r>
              <a:rPr lang="uk-UA" sz="1400" dirty="0">
                <a:latin typeface="Times New Roman" pitchFamily="18" charset="0"/>
                <a:cs typeface="Times New Roman" pitchFamily="18" charset="0"/>
              </a:rPr>
              <a:t>. 84-86.</a:t>
            </a:r>
            <a:endParaRPr lang="ru-RU" sz="1400" dirty="0">
              <a:latin typeface="Times New Roman" pitchFamily="18" charset="0"/>
              <a:cs typeface="Times New Roman" pitchFamily="18" charset="0"/>
            </a:endParaRPr>
          </a:p>
          <a:p>
            <a:pPr lvl="0"/>
            <a:r>
              <a:rPr lang="uk-UA" sz="1400" dirty="0" smtClean="0">
                <a:latin typeface="Times New Roman" pitchFamily="18" charset="0"/>
                <a:cs typeface="Times New Roman" pitchFamily="18" charset="0"/>
              </a:rPr>
              <a:t>9. Толкачова</a:t>
            </a:r>
            <a:r>
              <a:rPr lang="uk-UA" sz="1400" dirty="0">
                <a:latin typeface="Times New Roman" pitchFamily="18" charset="0"/>
                <a:cs typeface="Times New Roman" pitchFamily="18" charset="0"/>
              </a:rPr>
              <a:t> І.А. Структура та особливості формування Парламенту Великої Британії / І.С. Мельничук, І.А. </a:t>
            </a:r>
            <a:r>
              <a:rPr lang="uk-UA" sz="1400" dirty="0" err="1">
                <a:latin typeface="Times New Roman" pitchFamily="18" charset="0"/>
                <a:cs typeface="Times New Roman" pitchFamily="18" charset="0"/>
              </a:rPr>
              <a:t>Толкачова</a:t>
            </a:r>
            <a:r>
              <a:rPr lang="uk-UA" sz="1400" dirty="0">
                <a:latin typeface="Times New Roman" pitchFamily="18" charset="0"/>
                <a:cs typeface="Times New Roman" pitchFamily="18" charset="0"/>
              </a:rPr>
              <a:t> // </a:t>
            </a:r>
            <a:r>
              <a:rPr lang="en-US" sz="1400" dirty="0">
                <a:latin typeface="Times New Roman" pitchFamily="18" charset="0"/>
                <a:cs typeface="Times New Roman" pitchFamily="18" charset="0"/>
              </a:rPr>
              <a:t>Materials of the XIII International scientific and practical Conference</a:t>
            </a:r>
            <a:r>
              <a:rPr lang="uk-UA" sz="1400" dirty="0">
                <a:latin typeface="Times New Roman" pitchFamily="18" charset="0"/>
                <a:cs typeface="Times New Roman" pitchFamily="18" charset="0"/>
              </a:rPr>
              <a:t> «</a:t>
            </a:r>
            <a:r>
              <a:rPr lang="en-US" sz="1400" dirty="0">
                <a:latin typeface="Times New Roman" pitchFamily="18" charset="0"/>
                <a:cs typeface="Times New Roman" pitchFamily="18" charset="0"/>
              </a:rPr>
              <a:t>SCIENCE AND</a:t>
            </a:r>
            <a:r>
              <a:rPr lang="uk-UA" sz="1400" dirty="0">
                <a:latin typeface="Times New Roman" pitchFamily="18" charset="0"/>
                <a:cs typeface="Times New Roman" pitchFamily="18" charset="0"/>
              </a:rPr>
              <a:t> С</a:t>
            </a:r>
            <a:r>
              <a:rPr lang="en-US" sz="1400" dirty="0" err="1">
                <a:latin typeface="Times New Roman" pitchFamily="18" charset="0"/>
                <a:cs typeface="Times New Roman" pitchFamily="18" charset="0"/>
              </a:rPr>
              <a:t>IVILIZATION</a:t>
            </a:r>
            <a:r>
              <a:rPr lang="uk-UA" sz="1400" dirty="0">
                <a:latin typeface="Times New Roman" pitchFamily="18" charset="0"/>
                <a:cs typeface="Times New Roman" pitchFamily="18" charset="0"/>
              </a:rPr>
              <a:t>- 2017», </a:t>
            </a:r>
            <a:r>
              <a:rPr lang="en-US" sz="1400" dirty="0">
                <a:latin typeface="Times New Roman" pitchFamily="18" charset="0"/>
                <a:cs typeface="Times New Roman" pitchFamily="18" charset="0"/>
              </a:rPr>
              <a:t>November</a:t>
            </a:r>
            <a:r>
              <a:rPr lang="uk-UA" sz="1400" dirty="0">
                <a:latin typeface="Times New Roman" pitchFamily="18" charset="0"/>
                <a:cs typeface="Times New Roman" pitchFamily="18" charset="0"/>
              </a:rPr>
              <a:t> 30 - </a:t>
            </a:r>
            <a:r>
              <a:rPr lang="en-US" sz="1400" dirty="0">
                <a:latin typeface="Times New Roman" pitchFamily="18" charset="0"/>
                <a:cs typeface="Times New Roman" pitchFamily="18" charset="0"/>
              </a:rPr>
              <a:t>December</a:t>
            </a:r>
            <a:r>
              <a:rPr lang="uk-UA" sz="1400" dirty="0">
                <a:latin typeface="Times New Roman" pitchFamily="18" charset="0"/>
                <a:cs typeface="Times New Roman" pitchFamily="18" charset="0"/>
              </a:rPr>
              <a:t> 7 2017, </a:t>
            </a:r>
            <a:r>
              <a:rPr lang="en-US" sz="1400" dirty="0">
                <a:latin typeface="Times New Roman" pitchFamily="18" charset="0"/>
                <a:cs typeface="Times New Roman" pitchFamily="18" charset="0"/>
              </a:rPr>
              <a:t>Volume</a:t>
            </a:r>
            <a:r>
              <a:rPr lang="uk-UA" sz="1400" dirty="0">
                <a:latin typeface="Times New Roman" pitchFamily="18" charset="0"/>
                <a:cs typeface="Times New Roman" pitchFamily="18" charset="0"/>
              </a:rPr>
              <a:t> 7 : </a:t>
            </a:r>
            <a:r>
              <a:rPr lang="en-US" sz="1400" dirty="0">
                <a:latin typeface="Times New Roman" pitchFamily="18" charset="0"/>
                <a:cs typeface="Times New Roman" pitchFamily="18" charset="0"/>
              </a:rPr>
              <a:t>Sheffield</a:t>
            </a:r>
            <a:r>
              <a:rPr lang="uk-UA" sz="1400" dirty="0">
                <a:latin typeface="Times New Roman" pitchFamily="18" charset="0"/>
                <a:cs typeface="Times New Roman" pitchFamily="18" charset="0"/>
              </a:rPr>
              <a:t>. </a:t>
            </a:r>
            <a:r>
              <a:rPr lang="en-US" sz="1400" dirty="0">
                <a:latin typeface="Times New Roman" pitchFamily="18" charset="0"/>
                <a:cs typeface="Times New Roman" pitchFamily="18" charset="0"/>
              </a:rPr>
              <a:t>Science and education LTD – C. 87-89.</a:t>
            </a:r>
            <a:endParaRPr lang="ru-RU" sz="1400" dirty="0">
              <a:latin typeface="Times New Roman" pitchFamily="18" charset="0"/>
              <a:cs typeface="Times New Roman" pitchFamily="18" charset="0"/>
            </a:endParaRPr>
          </a:p>
          <a:p>
            <a:pPr lvl="0"/>
            <a:r>
              <a:rPr lang="uk-UA" sz="1400" dirty="0" smtClean="0">
                <a:latin typeface="Times New Roman" pitchFamily="18" charset="0"/>
                <a:cs typeface="Times New Roman" pitchFamily="18" charset="0"/>
              </a:rPr>
              <a:t>10. </a:t>
            </a:r>
            <a:r>
              <a:rPr lang="uk-UA" sz="1400" dirty="0" err="1" smtClean="0">
                <a:latin typeface="Times New Roman" pitchFamily="18" charset="0"/>
                <a:cs typeface="Times New Roman" pitchFamily="18" charset="0"/>
              </a:rPr>
              <a:t>Миронець</a:t>
            </a:r>
            <a:r>
              <a:rPr lang="uk-UA" sz="1400" dirty="0" smtClean="0">
                <a:latin typeface="Times New Roman" pitchFamily="18" charset="0"/>
                <a:cs typeface="Times New Roman" pitchFamily="18" charset="0"/>
              </a:rPr>
              <a:t> </a:t>
            </a:r>
            <a:r>
              <a:rPr lang="uk-UA" sz="1400" dirty="0">
                <a:latin typeface="Times New Roman" pitchFamily="18" charset="0"/>
                <a:cs typeface="Times New Roman" pitchFamily="18" charset="0"/>
              </a:rPr>
              <a:t>О.М. </a:t>
            </a:r>
            <a:r>
              <a:rPr lang="uk-UA" sz="1400" dirty="0" err="1">
                <a:latin typeface="Times New Roman" pitchFamily="18" charset="0"/>
                <a:cs typeface="Times New Roman" pitchFamily="18" charset="0"/>
              </a:rPr>
              <a:t>Теоретико-правові</a:t>
            </a:r>
            <a:r>
              <a:rPr lang="uk-UA" sz="1400" dirty="0">
                <a:latin typeface="Times New Roman" pitchFamily="18" charset="0"/>
                <a:cs typeface="Times New Roman" pitchFamily="18" charset="0"/>
              </a:rPr>
              <a:t> аспекти легалізації проституції / О.М. </a:t>
            </a:r>
            <a:r>
              <a:rPr lang="uk-UA" sz="1400" dirty="0" err="1">
                <a:latin typeface="Times New Roman" pitchFamily="18" charset="0"/>
                <a:cs typeface="Times New Roman" pitchFamily="18" charset="0"/>
              </a:rPr>
              <a:t>Миронець</a:t>
            </a:r>
            <a:r>
              <a:rPr lang="uk-UA" sz="1400" dirty="0">
                <a:latin typeface="Times New Roman" pitchFamily="18" charset="0"/>
                <a:cs typeface="Times New Roman" pitchFamily="18" charset="0"/>
              </a:rPr>
              <a:t>, І.О. </a:t>
            </a:r>
            <a:r>
              <a:rPr lang="uk-UA" sz="1400" dirty="0" err="1">
                <a:latin typeface="Times New Roman" pitchFamily="18" charset="0"/>
                <a:cs typeface="Times New Roman" pitchFamily="18" charset="0"/>
              </a:rPr>
              <a:t>Капустяк</a:t>
            </a:r>
            <a:r>
              <a:rPr lang="uk-UA" sz="1400" dirty="0">
                <a:latin typeface="Times New Roman" pitchFamily="18" charset="0"/>
                <a:cs typeface="Times New Roman" pitchFamily="18" charset="0"/>
              </a:rPr>
              <a:t> // Електронне наукове фахове видання «Порівняльно-аналітичне право». – м. Ужгород, 2017. – № </a:t>
            </a:r>
            <a:r>
              <a:rPr lang="uk-UA" sz="1400" dirty="0" smtClean="0">
                <a:latin typeface="Times New Roman" pitchFamily="18" charset="0"/>
                <a:cs typeface="Times New Roman" pitchFamily="18" charset="0"/>
              </a:rPr>
              <a:t>4</a:t>
            </a:r>
            <a:r>
              <a:rPr lang="en-US"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630583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43" y="-603448"/>
            <a:ext cx="9142857" cy="7619048"/>
          </a:xfrm>
        </p:spPr>
      </p:pic>
      <p:sp>
        <p:nvSpPr>
          <p:cNvPr id="6" name="Прямоугольник 5"/>
          <p:cNvSpPr/>
          <p:nvPr/>
        </p:nvSpPr>
        <p:spPr>
          <a:xfrm>
            <a:off x="251520" y="-387424"/>
            <a:ext cx="8712968" cy="6894195"/>
          </a:xfrm>
          <a:prstGeom prst="rect">
            <a:avLst/>
          </a:prstGeom>
        </p:spPr>
        <p:txBody>
          <a:bodyPr wrap="square">
            <a:spAutoFit/>
          </a:bodyPr>
          <a:lstStyle/>
          <a:p>
            <a:pPr lvl="0"/>
            <a:r>
              <a:rPr lang="uk-UA" sz="1300" dirty="0" smtClean="0">
                <a:latin typeface="Times New Roman" pitchFamily="18" charset="0"/>
                <a:cs typeface="Times New Roman" pitchFamily="18" charset="0"/>
              </a:rPr>
              <a:t>11. </a:t>
            </a:r>
            <a:r>
              <a:rPr lang="uk-UA" sz="1300" dirty="0" err="1" smtClean="0">
                <a:latin typeface="Times New Roman" pitchFamily="18" charset="0"/>
                <a:cs typeface="Times New Roman" pitchFamily="18" charset="0"/>
              </a:rPr>
              <a:t>Миронець</a:t>
            </a:r>
            <a:r>
              <a:rPr lang="uk-UA" sz="1300" dirty="0" smtClean="0">
                <a:latin typeface="Times New Roman" pitchFamily="18" charset="0"/>
                <a:cs typeface="Times New Roman" pitchFamily="18" charset="0"/>
              </a:rPr>
              <a:t> </a:t>
            </a:r>
            <a:r>
              <a:rPr lang="uk-UA" sz="1300" dirty="0">
                <a:latin typeface="Times New Roman" pitchFamily="18" charset="0"/>
                <a:cs typeface="Times New Roman" pitchFamily="18" charset="0"/>
              </a:rPr>
              <a:t>О.М. </a:t>
            </a:r>
            <a:r>
              <a:rPr lang="uk-UA" sz="1300" dirty="0" err="1">
                <a:latin typeface="Times New Roman" pitchFamily="18" charset="0"/>
                <a:cs typeface="Times New Roman" pitchFamily="18" charset="0"/>
              </a:rPr>
              <a:t>Теоретико-правові</a:t>
            </a:r>
            <a:r>
              <a:rPr lang="uk-UA" sz="1300" dirty="0">
                <a:latin typeface="Times New Roman" pitchFamily="18" charset="0"/>
                <a:cs typeface="Times New Roman" pitchFamily="18" charset="0"/>
              </a:rPr>
              <a:t> аспекти кіберзлочинності в Україні /</a:t>
            </a:r>
            <a:r>
              <a:rPr lang="en-US" sz="1300" dirty="0">
                <a:latin typeface="Times New Roman" pitchFamily="18" charset="0"/>
                <a:cs typeface="Times New Roman" pitchFamily="18" charset="0"/>
              </a:rPr>
              <a:t>O</a:t>
            </a:r>
            <a:r>
              <a:rPr lang="uk-UA" sz="1300" dirty="0">
                <a:latin typeface="Times New Roman" pitchFamily="18" charset="0"/>
                <a:cs typeface="Times New Roman" pitchFamily="18" charset="0"/>
              </a:rPr>
              <a:t>.М. </a:t>
            </a:r>
            <a:r>
              <a:rPr lang="uk-UA" sz="1300" dirty="0" err="1">
                <a:latin typeface="Times New Roman" pitchFamily="18" charset="0"/>
                <a:cs typeface="Times New Roman" pitchFamily="18" charset="0"/>
              </a:rPr>
              <a:t>Миронець</a:t>
            </a:r>
            <a:r>
              <a:rPr lang="uk-UA" sz="1300" dirty="0">
                <a:latin typeface="Times New Roman" pitchFamily="18" charset="0"/>
                <a:cs typeface="Times New Roman" pitchFamily="18" charset="0"/>
              </a:rPr>
              <a:t>, В.В. </a:t>
            </a:r>
            <a:r>
              <a:rPr lang="uk-UA" sz="1300" dirty="0" err="1">
                <a:latin typeface="Times New Roman" pitchFamily="18" charset="0"/>
                <a:cs typeface="Times New Roman" pitchFamily="18" charset="0"/>
              </a:rPr>
              <a:t>Колмиков</a:t>
            </a:r>
            <a:r>
              <a:rPr lang="uk-UA" sz="1300" dirty="0">
                <a:latin typeface="Times New Roman" pitchFamily="18" charset="0"/>
                <a:cs typeface="Times New Roman" pitchFamily="18" charset="0"/>
              </a:rPr>
              <a:t> // </a:t>
            </a:r>
            <a:r>
              <a:rPr lang="uk-UA" sz="1300" dirty="0" err="1">
                <a:latin typeface="Times New Roman" pitchFamily="18" charset="0"/>
                <a:cs typeface="Times New Roman" pitchFamily="18" charset="0"/>
              </a:rPr>
              <a:t>Кібербезпека</a:t>
            </a:r>
            <a:r>
              <a:rPr lang="uk-UA" sz="1300" dirty="0">
                <a:latin typeface="Times New Roman" pitchFamily="18" charset="0"/>
                <a:cs typeface="Times New Roman" pitchFamily="18" charset="0"/>
              </a:rPr>
              <a:t> в Україні: правові та організаційні питання : матеріали </a:t>
            </a:r>
            <a:r>
              <a:rPr lang="uk-UA" sz="1300" dirty="0" err="1">
                <a:latin typeface="Times New Roman" pitchFamily="18" charset="0"/>
                <a:cs typeface="Times New Roman" pitchFamily="18" charset="0"/>
              </a:rPr>
              <a:t>всеукр</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наук.-практ</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конф</a:t>
            </a:r>
            <a:r>
              <a:rPr lang="uk-UA" sz="1300" dirty="0">
                <a:latin typeface="Times New Roman" pitchFamily="18" charset="0"/>
                <a:cs typeface="Times New Roman" pitchFamily="18" charset="0"/>
              </a:rPr>
              <a:t>., м. Одеса, 17 листопада 2017 р. – Одеса : </a:t>
            </a:r>
            <a:r>
              <a:rPr lang="uk-UA" sz="1300" dirty="0" err="1">
                <a:latin typeface="Times New Roman" pitchFamily="18" charset="0"/>
                <a:cs typeface="Times New Roman" pitchFamily="18" charset="0"/>
              </a:rPr>
              <a:t>ОДУВС</a:t>
            </a:r>
            <a:r>
              <a:rPr lang="uk-UA" sz="1300" dirty="0">
                <a:latin typeface="Times New Roman" pitchFamily="18" charset="0"/>
                <a:cs typeface="Times New Roman" pitchFamily="18" charset="0"/>
              </a:rPr>
              <a:t>, 2017. – С. 30-32.</a:t>
            </a:r>
            <a:endParaRPr lang="ru-RU" sz="1300" dirty="0">
              <a:latin typeface="Times New Roman" pitchFamily="18" charset="0"/>
              <a:cs typeface="Times New Roman" pitchFamily="18" charset="0"/>
            </a:endParaRPr>
          </a:p>
          <a:p>
            <a:pPr lvl="0"/>
            <a:r>
              <a:rPr lang="uk-UA" sz="1300" dirty="0" smtClean="0">
                <a:latin typeface="Times New Roman" pitchFamily="18" charset="0"/>
                <a:cs typeface="Times New Roman" pitchFamily="18" charset="0"/>
              </a:rPr>
              <a:t>12. </a:t>
            </a:r>
            <a:r>
              <a:rPr lang="uk-UA" sz="1300" dirty="0" err="1" smtClean="0">
                <a:latin typeface="Times New Roman" pitchFamily="18" charset="0"/>
                <a:cs typeface="Times New Roman" pitchFamily="18" charset="0"/>
              </a:rPr>
              <a:t>Миронець</a:t>
            </a:r>
            <a:r>
              <a:rPr lang="uk-UA" sz="1300" dirty="0" smtClean="0">
                <a:latin typeface="Times New Roman" pitchFamily="18" charset="0"/>
                <a:cs typeface="Times New Roman" pitchFamily="18" charset="0"/>
              </a:rPr>
              <a:t> </a:t>
            </a:r>
            <a:r>
              <a:rPr lang="uk-UA" sz="1300" dirty="0">
                <a:latin typeface="Times New Roman" pitchFamily="18" charset="0"/>
                <a:cs typeface="Times New Roman" pitchFamily="18" charset="0"/>
              </a:rPr>
              <a:t>О.М. Проблеми забезпечення прав осіб з інвалідністю в Україні / </a:t>
            </a:r>
            <a:r>
              <a:rPr lang="en-US" sz="1300" dirty="0">
                <a:latin typeface="Times New Roman" pitchFamily="18" charset="0"/>
                <a:cs typeface="Times New Roman" pitchFamily="18" charset="0"/>
              </a:rPr>
              <a:t>O</a:t>
            </a:r>
            <a:r>
              <a:rPr lang="uk-UA" sz="1300" dirty="0">
                <a:latin typeface="Times New Roman" pitchFamily="18" charset="0"/>
                <a:cs typeface="Times New Roman" pitchFamily="18" charset="0"/>
              </a:rPr>
              <a:t>.М. </a:t>
            </a:r>
            <a:r>
              <a:rPr lang="uk-UA" sz="1300" dirty="0" err="1">
                <a:latin typeface="Times New Roman" pitchFamily="18" charset="0"/>
                <a:cs typeface="Times New Roman" pitchFamily="18" charset="0"/>
              </a:rPr>
              <a:t>Миронець</a:t>
            </a:r>
            <a:r>
              <a:rPr lang="uk-UA" sz="1300" dirty="0">
                <a:latin typeface="Times New Roman" pitchFamily="18" charset="0"/>
                <a:cs typeface="Times New Roman" pitchFamily="18" charset="0"/>
              </a:rPr>
              <a:t>, М.М. Алієв, Р.М. </a:t>
            </a:r>
            <a:r>
              <a:rPr lang="uk-UA" sz="1300" dirty="0" err="1">
                <a:latin typeface="Times New Roman" pitchFamily="18" charset="0"/>
                <a:cs typeface="Times New Roman" pitchFamily="18" charset="0"/>
              </a:rPr>
              <a:t>Овчінніков</a:t>
            </a:r>
            <a:r>
              <a:rPr lang="uk-UA" sz="1300" dirty="0">
                <a:latin typeface="Times New Roman" pitchFamily="18" charset="0"/>
                <a:cs typeface="Times New Roman" pitchFamily="18" charset="0"/>
              </a:rPr>
              <a:t> // Актуальні питання юридичної теорії і практики: наукові дискусії: матеріали міжнародної </a:t>
            </a:r>
            <a:r>
              <a:rPr lang="uk-UA" sz="1300" dirty="0" err="1">
                <a:latin typeface="Times New Roman" pitchFamily="18" charset="0"/>
                <a:cs typeface="Times New Roman" pitchFamily="18" charset="0"/>
              </a:rPr>
              <a:t>наук.-практ</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конф</a:t>
            </a:r>
            <a:r>
              <a:rPr lang="uk-UA" sz="1300" dirty="0">
                <a:latin typeface="Times New Roman" pitchFamily="18" charset="0"/>
                <a:cs typeface="Times New Roman" pitchFamily="18" charset="0"/>
              </a:rPr>
              <a:t>., м. Харків, 1-2 грудня 2017 р. – Харків, 2017.</a:t>
            </a:r>
            <a:endParaRPr lang="ru-RU" sz="1300" dirty="0">
              <a:latin typeface="Times New Roman" pitchFamily="18" charset="0"/>
              <a:cs typeface="Times New Roman" pitchFamily="18" charset="0"/>
            </a:endParaRPr>
          </a:p>
          <a:p>
            <a:pPr lvl="0"/>
            <a:r>
              <a:rPr lang="uk-UA" sz="1300" dirty="0" smtClean="0">
                <a:latin typeface="Times New Roman" pitchFamily="18" charset="0"/>
                <a:cs typeface="Times New Roman" pitchFamily="18" charset="0"/>
              </a:rPr>
              <a:t>13. Миронець</a:t>
            </a:r>
            <a:r>
              <a:rPr lang="uk-UA" sz="1300" dirty="0">
                <a:latin typeface="Times New Roman" pitchFamily="18" charset="0"/>
                <a:cs typeface="Times New Roman" pitchFamily="18" charset="0"/>
              </a:rPr>
              <a:t> О.М. Право власності на Місяць та інші небесні тіла / О.М. </a:t>
            </a:r>
            <a:r>
              <a:rPr lang="uk-UA" sz="1300" dirty="0" err="1">
                <a:latin typeface="Times New Roman" pitchFamily="18" charset="0"/>
                <a:cs typeface="Times New Roman" pitchFamily="18" charset="0"/>
              </a:rPr>
              <a:t>Миронець</a:t>
            </a:r>
            <a:r>
              <a:rPr lang="uk-UA" sz="1300" dirty="0">
                <a:latin typeface="Times New Roman" pitchFamily="18" charset="0"/>
                <a:cs typeface="Times New Roman" pitchFamily="18" charset="0"/>
              </a:rPr>
              <a:t> // XII Наукові читання «Дніпровська орбіта-2017», 26-28 жовтня 2017 р. – м. Дніпро. – [Електронний ресурс]. – Режим доступу: </a:t>
            </a:r>
            <a:r>
              <a:rPr lang="uk-UA" sz="1300" u="sng" dirty="0" err="1">
                <a:latin typeface="Times New Roman" pitchFamily="18" charset="0"/>
                <a:cs typeface="Times New Roman" pitchFamily="18" charset="0"/>
                <a:hlinkClick r:id="rId3"/>
              </a:rPr>
              <a:t>http</a:t>
            </a:r>
            <a:r>
              <a:rPr lang="uk-UA" sz="1300" u="sng" dirty="0">
                <a:latin typeface="Times New Roman" pitchFamily="18" charset="0"/>
                <a:cs typeface="Times New Roman" pitchFamily="18" charset="0"/>
                <a:hlinkClick r:id="rId3"/>
              </a:rPr>
              <a:t>://</a:t>
            </a:r>
            <a:r>
              <a:rPr lang="uk-UA" sz="1300" u="sng" dirty="0" err="1">
                <a:latin typeface="Times New Roman" pitchFamily="18" charset="0"/>
                <a:cs typeface="Times New Roman" pitchFamily="18" charset="0"/>
                <a:hlinkClick r:id="rId3"/>
              </a:rPr>
              <a:t>dneprorbita.org.ua</a:t>
            </a:r>
            <a:r>
              <a:rPr lang="uk-UA" sz="1300" u="sng" dirty="0">
                <a:latin typeface="Times New Roman" pitchFamily="18" charset="0"/>
                <a:cs typeface="Times New Roman" pitchFamily="18" charset="0"/>
                <a:hlinkClick r:id="rId3"/>
              </a:rPr>
              <a:t>/</a:t>
            </a:r>
            <a:r>
              <a:rPr lang="uk-UA" sz="1300" u="sng" dirty="0" err="1">
                <a:latin typeface="Times New Roman" pitchFamily="18" charset="0"/>
                <a:cs typeface="Times New Roman" pitchFamily="18" charset="0"/>
                <a:hlinkClick r:id="rId3"/>
              </a:rPr>
              <a:t>news_c</a:t>
            </a:r>
            <a:r>
              <a:rPr lang="uk-UA" sz="1300" u="sng" dirty="0">
                <a:latin typeface="Times New Roman" pitchFamily="18" charset="0"/>
                <a:cs typeface="Times New Roman" pitchFamily="18" charset="0"/>
                <a:hlinkClick r:id="rId3"/>
              </a:rPr>
              <a:t>ommon/12_10_2017.htm</a:t>
            </a:r>
            <a:endParaRPr lang="ru-RU" sz="1300" dirty="0">
              <a:latin typeface="Times New Roman" pitchFamily="18" charset="0"/>
              <a:cs typeface="Times New Roman" pitchFamily="18" charset="0"/>
            </a:endParaRPr>
          </a:p>
          <a:p>
            <a:pPr lvl="0"/>
            <a:r>
              <a:rPr lang="uk-UA" sz="1300" dirty="0" smtClean="0">
                <a:latin typeface="Times New Roman" pitchFamily="18" charset="0"/>
                <a:cs typeface="Times New Roman" pitchFamily="18" charset="0"/>
              </a:rPr>
              <a:t>14. </a:t>
            </a:r>
            <a:r>
              <a:rPr lang="en-US" sz="1300" dirty="0" err="1" smtClean="0">
                <a:latin typeface="Times New Roman" pitchFamily="18" charset="0"/>
                <a:cs typeface="Times New Roman" pitchFamily="18" charset="0"/>
              </a:rPr>
              <a:t>Yuce</a:t>
            </a:r>
            <a:r>
              <a:rPr lang="en-US" sz="1300" dirty="0" smtClean="0">
                <a:latin typeface="Times New Roman" pitchFamily="18" charset="0"/>
                <a:cs typeface="Times New Roman" pitchFamily="18" charset="0"/>
              </a:rPr>
              <a:t> </a:t>
            </a:r>
            <a:r>
              <a:rPr lang="en-US" sz="1300" dirty="0">
                <a:latin typeface="Times New Roman" pitchFamily="18" charset="0"/>
                <a:cs typeface="Times New Roman" pitchFamily="18" charset="0"/>
              </a:rPr>
              <a:t>N</a:t>
            </a:r>
            <a:r>
              <a:rPr lang="uk-UA" sz="1300" dirty="0">
                <a:latin typeface="Times New Roman" pitchFamily="18" charset="0"/>
                <a:cs typeface="Times New Roman" pitchFamily="18" charset="0"/>
              </a:rPr>
              <a:t>. </a:t>
            </a:r>
            <a:r>
              <a:rPr lang="en-US" sz="1300" dirty="0">
                <a:latin typeface="Times New Roman" pitchFamily="18" charset="0"/>
                <a:cs typeface="Times New Roman" pitchFamily="18" charset="0"/>
              </a:rPr>
              <a:t>General aspect on human security in the world and in Turkey</a:t>
            </a:r>
            <a:r>
              <a:rPr lang="uk-UA" sz="1300" dirty="0">
                <a:latin typeface="Times New Roman" pitchFamily="18" charset="0"/>
                <a:cs typeface="Times New Roman" pitchFamily="18" charset="0"/>
              </a:rPr>
              <a:t> / </a:t>
            </a:r>
            <a:r>
              <a:rPr lang="en-US" sz="1300" dirty="0">
                <a:latin typeface="Times New Roman" pitchFamily="18" charset="0"/>
                <a:cs typeface="Times New Roman" pitchFamily="18" charset="0"/>
              </a:rPr>
              <a:t>O</a:t>
            </a:r>
            <a:r>
              <a:rPr lang="uk-UA" sz="1300" dirty="0">
                <a:latin typeface="Times New Roman" pitchFamily="18" charset="0"/>
                <a:cs typeface="Times New Roman" pitchFamily="18" charset="0"/>
              </a:rPr>
              <a:t>.</a:t>
            </a:r>
            <a:r>
              <a:rPr lang="en-US" sz="1300" dirty="0">
                <a:latin typeface="Times New Roman" pitchFamily="18" charset="0"/>
                <a:cs typeface="Times New Roman" pitchFamily="18" charset="0"/>
              </a:rPr>
              <a:t>M</a:t>
            </a:r>
            <a:r>
              <a:rPr lang="uk-UA"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Myronets</a:t>
            </a:r>
            <a:r>
              <a:rPr lang="uk-UA" sz="1300" dirty="0">
                <a:latin typeface="Times New Roman" pitchFamily="18" charset="0"/>
                <a:cs typeface="Times New Roman" pitchFamily="18" charset="0"/>
              </a:rPr>
              <a:t>, </a:t>
            </a:r>
            <a:r>
              <a:rPr lang="en-US" sz="1300" dirty="0">
                <a:latin typeface="Times New Roman" pitchFamily="18" charset="0"/>
                <a:cs typeface="Times New Roman" pitchFamily="18" charset="0"/>
              </a:rPr>
              <a:t>N</a:t>
            </a:r>
            <a:r>
              <a:rPr lang="uk-UA"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Yuce</a:t>
            </a:r>
            <a:r>
              <a:rPr lang="uk-UA" sz="1300" dirty="0">
                <a:latin typeface="Times New Roman" pitchFamily="18" charset="0"/>
                <a:cs typeface="Times New Roman" pitchFamily="18" charset="0"/>
              </a:rPr>
              <a:t> // Безпека людини, суспільства, держави: Матеріали науково-практичної конференції, м. Київ, 28 жовтня 2017 р. К.: Київський кооперативний інститут бізнесу і права, 2017. – С. 319-321.</a:t>
            </a:r>
            <a:endParaRPr lang="ru-RU" sz="1300" dirty="0">
              <a:latin typeface="Times New Roman" pitchFamily="18" charset="0"/>
              <a:cs typeface="Times New Roman" pitchFamily="18" charset="0"/>
            </a:endParaRPr>
          </a:p>
          <a:p>
            <a:pPr lvl="0"/>
            <a:r>
              <a:rPr lang="uk-UA" sz="1300" dirty="0" smtClean="0">
                <a:latin typeface="Times New Roman" pitchFamily="18" charset="0"/>
                <a:cs typeface="Times New Roman" pitchFamily="18" charset="0"/>
              </a:rPr>
              <a:t>15. </a:t>
            </a:r>
            <a:r>
              <a:rPr lang="en-US" sz="1300" dirty="0" err="1" smtClean="0">
                <a:latin typeface="Times New Roman" pitchFamily="18" charset="0"/>
                <a:cs typeface="Times New Roman" pitchFamily="18" charset="0"/>
              </a:rPr>
              <a:t>Myronets</a:t>
            </a:r>
            <a:r>
              <a:rPr lang="en-US" sz="1300" dirty="0" smtClean="0">
                <a:latin typeface="Times New Roman" pitchFamily="18" charset="0"/>
                <a:cs typeface="Times New Roman" pitchFamily="18" charset="0"/>
              </a:rPr>
              <a:t> </a:t>
            </a:r>
            <a:r>
              <a:rPr lang="en-US" sz="1300" dirty="0">
                <a:latin typeface="Times New Roman" pitchFamily="18" charset="0"/>
                <a:cs typeface="Times New Roman" pitchFamily="18" charset="0"/>
              </a:rPr>
              <a:t>O</a:t>
            </a:r>
            <a:r>
              <a:rPr lang="uk-UA" sz="1300" dirty="0">
                <a:latin typeface="Times New Roman" pitchFamily="18" charset="0"/>
                <a:cs typeface="Times New Roman" pitchFamily="18" charset="0"/>
              </a:rPr>
              <a:t>.</a:t>
            </a:r>
            <a:r>
              <a:rPr lang="en-US" sz="1300" dirty="0">
                <a:latin typeface="Times New Roman" pitchFamily="18" charset="0"/>
                <a:cs typeface="Times New Roman" pitchFamily="18" charset="0"/>
              </a:rPr>
              <a:t>M</a:t>
            </a:r>
            <a:r>
              <a:rPr lang="uk-UA" sz="1300" dirty="0">
                <a:latin typeface="Times New Roman" pitchFamily="18" charset="0"/>
                <a:cs typeface="Times New Roman" pitchFamily="18" charset="0"/>
              </a:rPr>
              <a:t>. </a:t>
            </a:r>
            <a:r>
              <a:rPr lang="en-US" sz="1300" dirty="0">
                <a:latin typeface="Times New Roman" pitchFamily="18" charset="0"/>
                <a:cs typeface="Times New Roman" pitchFamily="18" charset="0"/>
              </a:rPr>
              <a:t>Human security in Nigeria</a:t>
            </a:r>
            <a:r>
              <a:rPr lang="uk-UA" sz="1300" dirty="0">
                <a:latin typeface="Times New Roman" pitchFamily="18" charset="0"/>
                <a:cs typeface="Times New Roman" pitchFamily="18" charset="0"/>
              </a:rPr>
              <a:t>: </a:t>
            </a:r>
            <a:r>
              <a:rPr lang="en-US" sz="1300" dirty="0">
                <a:latin typeface="Times New Roman" pitchFamily="18" charset="0"/>
                <a:cs typeface="Times New Roman" pitchFamily="18" charset="0"/>
              </a:rPr>
              <a:t>a question of morality and law</a:t>
            </a:r>
            <a:r>
              <a:rPr lang="uk-UA" sz="1300" dirty="0">
                <a:latin typeface="Times New Roman" pitchFamily="18" charset="0"/>
                <a:cs typeface="Times New Roman" pitchFamily="18" charset="0"/>
              </a:rPr>
              <a:t> / </a:t>
            </a:r>
            <a:r>
              <a:rPr lang="en-US" sz="1300" dirty="0">
                <a:latin typeface="Times New Roman" pitchFamily="18" charset="0"/>
                <a:cs typeface="Times New Roman" pitchFamily="18" charset="0"/>
              </a:rPr>
              <a:t>O</a:t>
            </a:r>
            <a:r>
              <a:rPr lang="uk-UA" sz="1300" dirty="0">
                <a:latin typeface="Times New Roman" pitchFamily="18" charset="0"/>
                <a:cs typeface="Times New Roman" pitchFamily="18" charset="0"/>
              </a:rPr>
              <a:t>.</a:t>
            </a:r>
            <a:r>
              <a:rPr lang="en-US" sz="1300" dirty="0">
                <a:latin typeface="Times New Roman" pitchFamily="18" charset="0"/>
                <a:cs typeface="Times New Roman" pitchFamily="18" charset="0"/>
              </a:rPr>
              <a:t>M</a:t>
            </a:r>
            <a:r>
              <a:rPr lang="uk-UA"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Myronets</a:t>
            </a:r>
            <a:r>
              <a:rPr lang="uk-UA" sz="1300" dirty="0">
                <a:latin typeface="Times New Roman" pitchFamily="18" charset="0"/>
                <a:cs typeface="Times New Roman" pitchFamily="18" charset="0"/>
              </a:rPr>
              <a:t>, </a:t>
            </a:r>
            <a:r>
              <a:rPr lang="en-US" sz="1300" dirty="0">
                <a:latin typeface="Times New Roman" pitchFamily="18" charset="0"/>
                <a:cs typeface="Times New Roman" pitchFamily="18" charset="0"/>
              </a:rPr>
              <a:t>A</a:t>
            </a:r>
            <a:r>
              <a:rPr lang="uk-UA" sz="1300" dirty="0">
                <a:latin typeface="Times New Roman" pitchFamily="18" charset="0"/>
                <a:cs typeface="Times New Roman" pitchFamily="18" charset="0"/>
              </a:rPr>
              <a:t>.</a:t>
            </a:r>
            <a:r>
              <a:rPr lang="en-US" sz="1300" dirty="0">
                <a:latin typeface="Times New Roman" pitchFamily="18" charset="0"/>
                <a:cs typeface="Times New Roman" pitchFamily="18" charset="0"/>
              </a:rPr>
              <a:t>I</a:t>
            </a:r>
            <a:r>
              <a:rPr lang="uk-UA"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Ijaodola</a:t>
            </a:r>
            <a:r>
              <a:rPr lang="uk-UA" sz="1300" dirty="0">
                <a:latin typeface="Times New Roman" pitchFamily="18" charset="0"/>
                <a:cs typeface="Times New Roman" pitchFamily="18" charset="0"/>
              </a:rPr>
              <a:t> // Безпека людини, суспільства, держави: Матеріали науково-практичної конференції, м. Київ, 28 жовтня 2017 р. К.: Київський кооперативний інститут бізнесу і права, 2017. – С. 314-316.</a:t>
            </a:r>
            <a:endParaRPr lang="ru-RU" sz="1300" dirty="0">
              <a:latin typeface="Times New Roman" pitchFamily="18" charset="0"/>
              <a:cs typeface="Times New Roman" pitchFamily="18" charset="0"/>
            </a:endParaRPr>
          </a:p>
          <a:p>
            <a:pPr lvl="0"/>
            <a:r>
              <a:rPr lang="uk-UA" sz="1300" dirty="0" smtClean="0">
                <a:latin typeface="Times New Roman" pitchFamily="18" charset="0"/>
                <a:cs typeface="Times New Roman" pitchFamily="18" charset="0"/>
              </a:rPr>
              <a:t>16. Сопілко </a:t>
            </a:r>
            <a:r>
              <a:rPr lang="uk-UA" sz="1300" dirty="0">
                <a:latin typeface="Times New Roman" pitchFamily="18" charset="0"/>
                <a:cs typeface="Times New Roman" pitchFamily="18" charset="0"/>
              </a:rPr>
              <a:t>І.М. Значення рамкових рішень Європейського Союзу в процесі вдосконалення боротьби зі злочинністю в Україні /І.М. Сопілко, С.Я. </a:t>
            </a:r>
            <a:r>
              <a:rPr lang="uk-UA" sz="1300" dirty="0" err="1">
                <a:latin typeface="Times New Roman" pitchFamily="18" charset="0"/>
                <a:cs typeface="Times New Roman" pitchFamily="18" charset="0"/>
              </a:rPr>
              <a:t>Лихова</a:t>
            </a:r>
            <a:r>
              <a:rPr lang="uk-UA" sz="1300" dirty="0">
                <a:latin typeface="Times New Roman" pitchFamily="18" charset="0"/>
                <a:cs typeface="Times New Roman" pitchFamily="18" charset="0"/>
              </a:rPr>
              <a:t> // Кримінально-правове забезпечення сталого розвитку України в умовах глобалізації : матеріали </a:t>
            </a:r>
            <a:r>
              <a:rPr lang="uk-UA" sz="1300" dirty="0" err="1">
                <a:latin typeface="Times New Roman" pitchFamily="18" charset="0"/>
                <a:cs typeface="Times New Roman" pitchFamily="18" charset="0"/>
              </a:rPr>
              <a:t>міжнар</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наук.-практ</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конф</a:t>
            </a:r>
            <a:r>
              <a:rPr lang="uk-UA" sz="1300" dirty="0">
                <a:latin typeface="Times New Roman" pitchFamily="18" charset="0"/>
                <a:cs typeface="Times New Roman" pitchFamily="18" charset="0"/>
              </a:rPr>
              <a:t>., 12-13 </a:t>
            </a:r>
            <a:r>
              <a:rPr lang="uk-UA" sz="1300" dirty="0" err="1">
                <a:latin typeface="Times New Roman" pitchFamily="18" charset="0"/>
                <a:cs typeface="Times New Roman" pitchFamily="18" charset="0"/>
              </a:rPr>
              <a:t>жовт</a:t>
            </a:r>
            <a:r>
              <a:rPr lang="uk-UA" sz="1300" dirty="0">
                <a:latin typeface="Times New Roman" pitchFamily="18" charset="0"/>
                <a:cs typeface="Times New Roman" pitchFamily="18" charset="0"/>
              </a:rPr>
              <a:t>. 2017 р. – Харків: Право, 2017. – С. 151–154.</a:t>
            </a:r>
            <a:endParaRPr lang="ru-RU" sz="1300" dirty="0">
              <a:latin typeface="Times New Roman" pitchFamily="18" charset="0"/>
              <a:cs typeface="Times New Roman" pitchFamily="18" charset="0"/>
            </a:endParaRPr>
          </a:p>
          <a:p>
            <a:pPr lvl="0"/>
            <a:r>
              <a:rPr lang="uk-UA" sz="1300" dirty="0" smtClean="0">
                <a:latin typeface="Times New Roman" pitchFamily="18" charset="0"/>
                <a:cs typeface="Times New Roman" pitchFamily="18" charset="0"/>
              </a:rPr>
              <a:t>17. Устинова </a:t>
            </a:r>
            <a:r>
              <a:rPr lang="uk-UA" sz="1300" dirty="0">
                <a:latin typeface="Times New Roman" pitchFamily="18" charset="0"/>
                <a:cs typeface="Times New Roman" pitchFamily="18" charset="0"/>
              </a:rPr>
              <a:t>І.П. Окремі питання забезпечення здійснення контролю експлуатантів на повітряному транспорті України як складова безпеки польотів / І.П. Устинова // </a:t>
            </a:r>
            <a:r>
              <a:rPr lang="uk-UA" sz="1300" dirty="0" err="1">
                <a:latin typeface="Times New Roman" pitchFamily="18" charset="0"/>
                <a:cs typeface="Times New Roman" pitchFamily="18" charset="0"/>
              </a:rPr>
              <a:t>АЕРО-2017</a:t>
            </a:r>
            <a:r>
              <a:rPr lang="uk-UA" sz="1300" dirty="0">
                <a:latin typeface="Times New Roman" pitchFamily="18" charset="0"/>
                <a:cs typeface="Times New Roman" pitchFamily="18" charset="0"/>
              </a:rPr>
              <a:t>. Повітряне і космічне право: [Матеріали Всеукраїнської конференції молодих учених і студентів, м. Київ, Національний авіаційний університет, 23 листопада 2017 р.] Том 1. – Тернопіль: Вектор. – С. 161-163.</a:t>
            </a:r>
            <a:endParaRPr lang="ru-RU" sz="1300" dirty="0">
              <a:latin typeface="Times New Roman" pitchFamily="18" charset="0"/>
              <a:cs typeface="Times New Roman" pitchFamily="18" charset="0"/>
            </a:endParaRPr>
          </a:p>
          <a:p>
            <a:pPr lvl="0"/>
            <a:r>
              <a:rPr lang="uk-UA" sz="1300" dirty="0" smtClean="0">
                <a:latin typeface="Times New Roman" pitchFamily="18" charset="0"/>
                <a:cs typeface="Times New Roman" pitchFamily="18" charset="0"/>
              </a:rPr>
              <a:t>18. Юринець </a:t>
            </a:r>
            <a:r>
              <a:rPr lang="uk-UA" sz="1300" dirty="0">
                <a:latin typeface="Times New Roman" pitchFamily="18" charset="0"/>
                <a:cs typeface="Times New Roman" pitchFamily="18" charset="0"/>
              </a:rPr>
              <a:t>Ю.Л. Окремі аспекти правової регламентації повітряних перевезень / Ю.Л. Юринець, В.В </a:t>
            </a:r>
            <a:r>
              <a:rPr lang="uk-UA" sz="1300" dirty="0" err="1">
                <a:latin typeface="Times New Roman" pitchFamily="18" charset="0"/>
                <a:cs typeface="Times New Roman" pitchFamily="18" charset="0"/>
              </a:rPr>
              <a:t>Бурбеза</a:t>
            </a:r>
            <a:r>
              <a:rPr lang="uk-UA" sz="1300" dirty="0">
                <a:latin typeface="Times New Roman" pitchFamily="18" charset="0"/>
                <a:cs typeface="Times New Roman" pitchFamily="18" charset="0"/>
              </a:rPr>
              <a:t> // </a:t>
            </a:r>
            <a:r>
              <a:rPr lang="uk-UA" sz="1300" dirty="0" err="1">
                <a:latin typeface="Times New Roman" pitchFamily="18" charset="0"/>
                <a:cs typeface="Times New Roman" pitchFamily="18" charset="0"/>
              </a:rPr>
              <a:t>АЕРО-2017</a:t>
            </a:r>
            <a:r>
              <a:rPr lang="uk-UA" sz="1300" dirty="0">
                <a:latin typeface="Times New Roman" pitchFamily="18" charset="0"/>
                <a:cs typeface="Times New Roman" pitchFamily="18" charset="0"/>
              </a:rPr>
              <a:t>. Повітряне і космічне право: [Матеріали Всеукраїнської конференції молодих учених і студентів, м. Київ, Національний авіаційний університет, 23 листопада 2017 р.] Том 1. – Тернопіль: Вектор. - С. 166-168.</a:t>
            </a:r>
            <a:endParaRPr lang="ru-RU" sz="1300" dirty="0">
              <a:latin typeface="Times New Roman" pitchFamily="18" charset="0"/>
              <a:cs typeface="Times New Roman" pitchFamily="18" charset="0"/>
            </a:endParaRPr>
          </a:p>
          <a:p>
            <a:pPr lvl="0"/>
            <a:r>
              <a:rPr lang="uk-UA" sz="1300" dirty="0" smtClean="0">
                <a:latin typeface="Times New Roman" pitchFamily="18" charset="0"/>
                <a:cs typeface="Times New Roman" pitchFamily="18" charset="0"/>
              </a:rPr>
              <a:t>19. Юринець </a:t>
            </a:r>
            <a:r>
              <a:rPr lang="uk-UA" sz="1300" dirty="0">
                <a:latin typeface="Times New Roman" pitchFamily="18" charset="0"/>
                <a:cs typeface="Times New Roman" pitchFamily="18" charset="0"/>
              </a:rPr>
              <a:t>Ю.Л. Етапи формування міжнародного космічного права / Ю.Л. Юринець, А.О. Бурлака // </a:t>
            </a:r>
            <a:r>
              <a:rPr lang="uk-UA" sz="1300" dirty="0" err="1">
                <a:latin typeface="Times New Roman" pitchFamily="18" charset="0"/>
                <a:cs typeface="Times New Roman" pitchFamily="18" charset="0"/>
              </a:rPr>
              <a:t>АЕРО-2017</a:t>
            </a:r>
            <a:r>
              <a:rPr lang="uk-UA" sz="1300" dirty="0">
                <a:latin typeface="Times New Roman" pitchFamily="18" charset="0"/>
                <a:cs typeface="Times New Roman" pitchFamily="18" charset="0"/>
              </a:rPr>
              <a:t>. Повітряне і космічне право: [Матеріали Всеукраїнської конференції молодих учених і студентів, м. Київ, Національний авіаційний університет, 23 листопада 2017 р.] Том 1. – Тернопіль: Вектор. - С. 168-170.</a:t>
            </a:r>
            <a:endParaRPr lang="ru-RU" sz="1300" dirty="0">
              <a:latin typeface="Times New Roman" pitchFamily="18" charset="0"/>
              <a:cs typeface="Times New Roman" pitchFamily="18" charset="0"/>
            </a:endParaRPr>
          </a:p>
          <a:p>
            <a:pPr lvl="0"/>
            <a:r>
              <a:rPr lang="uk-UA" sz="1300" dirty="0" smtClean="0">
                <a:latin typeface="Times New Roman" pitchFamily="18" charset="0"/>
                <a:cs typeface="Times New Roman" pitchFamily="18" charset="0"/>
              </a:rPr>
              <a:t>20. Юринець </a:t>
            </a:r>
            <a:r>
              <a:rPr lang="uk-UA" sz="1300" dirty="0">
                <a:latin typeface="Times New Roman" pitchFamily="18" charset="0"/>
                <a:cs typeface="Times New Roman" pitchFamily="18" charset="0"/>
              </a:rPr>
              <a:t>Ю.Л. Сучасні шляхи зменшення негативного впливу авіації на довкілля / Ю.Л. Юринець, І.А. </a:t>
            </a:r>
            <a:r>
              <a:rPr lang="uk-UA" sz="1300" dirty="0" err="1">
                <a:latin typeface="Times New Roman" pitchFamily="18" charset="0"/>
                <a:cs typeface="Times New Roman" pitchFamily="18" charset="0"/>
              </a:rPr>
              <a:t>Кудра</a:t>
            </a:r>
            <a:r>
              <a:rPr lang="uk-UA" sz="1300" dirty="0">
                <a:latin typeface="Times New Roman" pitchFamily="18" charset="0"/>
                <a:cs typeface="Times New Roman" pitchFamily="18" charset="0"/>
              </a:rPr>
              <a:t> // </a:t>
            </a:r>
            <a:r>
              <a:rPr lang="uk-UA" sz="1300" dirty="0" err="1">
                <a:latin typeface="Times New Roman" pitchFamily="18" charset="0"/>
                <a:cs typeface="Times New Roman" pitchFamily="18" charset="0"/>
              </a:rPr>
              <a:t>АЕРО-2017</a:t>
            </a:r>
            <a:r>
              <a:rPr lang="uk-UA" sz="1300" dirty="0">
                <a:latin typeface="Times New Roman" pitchFamily="18" charset="0"/>
                <a:cs typeface="Times New Roman" pitchFamily="18" charset="0"/>
              </a:rPr>
              <a:t>. Повітряне і космічне право: [Матеріали Всеукраїнської конференції молодих учених і студентів, м. Київ, Національний авіаційний університет, 23 листопада 2017 р.] Том 1. – Тернопіль: Вектор. - С. 170-172.</a:t>
            </a:r>
            <a:endParaRPr lang="ru-RU" sz="1300" dirty="0">
              <a:latin typeface="Times New Roman" pitchFamily="18" charset="0"/>
              <a:cs typeface="Times New Roman" pitchFamily="18" charset="0"/>
            </a:endParaRPr>
          </a:p>
          <a:p>
            <a:r>
              <a:rPr lang="uk-UA" sz="1300" dirty="0" smtClean="0">
                <a:latin typeface="Times New Roman" pitchFamily="18" charset="0"/>
                <a:cs typeface="Times New Roman" pitchFamily="18" charset="0"/>
              </a:rPr>
              <a:t>21. Юринець </a:t>
            </a:r>
            <a:r>
              <a:rPr lang="uk-UA" sz="1300" dirty="0">
                <a:latin typeface="Times New Roman" pitchFamily="18" charset="0"/>
                <a:cs typeface="Times New Roman" pitchFamily="18" charset="0"/>
              </a:rPr>
              <a:t>Ю.Л. Правовий статус безпілотних літальних апаратів / Ю.Л. Юринець, І.І. Романович // </a:t>
            </a:r>
            <a:r>
              <a:rPr lang="uk-UA" sz="1300" dirty="0" err="1">
                <a:latin typeface="Times New Roman" pitchFamily="18" charset="0"/>
                <a:cs typeface="Times New Roman" pitchFamily="18" charset="0"/>
              </a:rPr>
              <a:t>АЕРО-2017</a:t>
            </a:r>
            <a:r>
              <a:rPr lang="uk-UA" sz="1300" dirty="0">
                <a:latin typeface="Times New Roman" pitchFamily="18" charset="0"/>
                <a:cs typeface="Times New Roman" pitchFamily="18" charset="0"/>
              </a:rPr>
              <a:t>. Повітряне і космічне право: [Матеріали Всеукраїнської конференції молодих учених і студентів, м. Київ, Національний авіаційний університет, 23 листопада 2017 р.] Том 1. – Тернопіль: Вектор. - С. 172-174.</a:t>
            </a:r>
            <a:endParaRPr lang="uk-UA" sz="1300" dirty="0">
              <a:latin typeface="Times New Roman" pitchFamily="18" charset="0"/>
              <a:cs typeface="Times New Roman" pitchFamily="18" charset="0"/>
            </a:endParaRPr>
          </a:p>
        </p:txBody>
      </p:sp>
    </p:spTree>
    <p:extLst>
      <p:ext uri="{BB962C8B-B14F-4D97-AF65-F5344CB8AC3E}">
        <p14:creationId xmlns:p14="http://schemas.microsoft.com/office/powerpoint/2010/main" val="1355525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43" y="-603448"/>
            <a:ext cx="9142857" cy="7619048"/>
          </a:xfrm>
        </p:spPr>
      </p:pic>
      <p:sp>
        <p:nvSpPr>
          <p:cNvPr id="6" name="Прямоугольник 5"/>
          <p:cNvSpPr/>
          <p:nvPr/>
        </p:nvSpPr>
        <p:spPr>
          <a:xfrm>
            <a:off x="107504" y="-531440"/>
            <a:ext cx="8928992" cy="7894469"/>
          </a:xfrm>
          <a:prstGeom prst="rect">
            <a:avLst/>
          </a:prstGeom>
        </p:spPr>
        <p:txBody>
          <a:bodyPr wrap="square">
            <a:spAutoFit/>
          </a:bodyPr>
          <a:lstStyle/>
          <a:p>
            <a:r>
              <a:rPr lang="uk-UA" sz="1300" dirty="0" smtClean="0">
                <a:latin typeface="Times New Roman" pitchFamily="18" charset="0"/>
                <a:cs typeface="Times New Roman" pitchFamily="18" charset="0"/>
              </a:rPr>
              <a:t>22. Устинова </a:t>
            </a:r>
            <a:r>
              <a:rPr lang="uk-UA" sz="1300" dirty="0">
                <a:latin typeface="Times New Roman" pitchFamily="18" charset="0"/>
                <a:cs typeface="Times New Roman" pitchFamily="18" charset="0"/>
              </a:rPr>
              <a:t>І.П. Фінансове право: практикум / уклад. І.П. Устинова .- </a:t>
            </a:r>
            <a:r>
              <a:rPr lang="uk-UA" sz="1300" dirty="0" err="1">
                <a:latin typeface="Times New Roman" pitchFamily="18" charset="0"/>
                <a:cs typeface="Times New Roman" pitchFamily="18" charset="0"/>
              </a:rPr>
              <a:t>Навч</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пос</a:t>
            </a:r>
            <a:r>
              <a:rPr lang="uk-UA" sz="1300" dirty="0">
                <a:latin typeface="Times New Roman" pitchFamily="18" charset="0"/>
                <a:cs typeface="Times New Roman" pitchFamily="18" charset="0"/>
              </a:rPr>
              <a:t>. К.:</a:t>
            </a:r>
            <a:r>
              <a:rPr lang="uk-UA" sz="1300" dirty="0" err="1">
                <a:latin typeface="Times New Roman" pitchFamily="18" charset="0"/>
                <a:cs typeface="Times New Roman" pitchFamily="18" charset="0"/>
              </a:rPr>
              <a:t>НАУ</a:t>
            </a:r>
            <a:r>
              <a:rPr lang="uk-UA" sz="1300" dirty="0">
                <a:latin typeface="Times New Roman" pitchFamily="18" charset="0"/>
                <a:cs typeface="Times New Roman" pitchFamily="18" charset="0"/>
              </a:rPr>
              <a:t>, 2017 р. – 72 с</a:t>
            </a:r>
            <a:r>
              <a:rPr lang="uk-UA" sz="1300" dirty="0" smtClean="0">
                <a:latin typeface="Times New Roman" pitchFamily="18" charset="0"/>
                <a:cs typeface="Times New Roman" pitchFamily="18" charset="0"/>
              </a:rPr>
              <a:t>.</a:t>
            </a:r>
          </a:p>
          <a:p>
            <a:pPr lvl="0"/>
            <a:r>
              <a:rPr lang="uk-UA" sz="1300" dirty="0" smtClean="0">
                <a:latin typeface="Times New Roman" pitchFamily="18" charset="0"/>
                <a:cs typeface="Times New Roman" pitchFamily="18" charset="0"/>
              </a:rPr>
              <a:t>23. Гусар </a:t>
            </a:r>
            <a:r>
              <a:rPr lang="uk-UA" sz="1300" dirty="0">
                <a:latin typeface="Times New Roman" pitchFamily="18" charset="0"/>
                <a:cs typeface="Times New Roman" pitchFamily="18" charset="0"/>
              </a:rPr>
              <a:t>О.А. Забезпечення безпеки польотів: правове регулювання польотів безпілотного повітряного судна в єдиному повітряному просторі / Гусар О.А., Устинова І.П.</a:t>
            </a:r>
            <a:endParaRPr lang="ru-RU" sz="1300" dirty="0">
              <a:latin typeface="Times New Roman" pitchFamily="18" charset="0"/>
              <a:cs typeface="Times New Roman" pitchFamily="18" charset="0"/>
            </a:endParaRPr>
          </a:p>
          <a:p>
            <a:pPr lvl="0"/>
            <a:r>
              <a:rPr lang="uk-UA" sz="1300" dirty="0">
                <a:latin typeface="Times New Roman" pitchFamily="18" charset="0"/>
                <a:cs typeface="Times New Roman" pitchFamily="18" charset="0"/>
              </a:rPr>
              <a:t>А.</a:t>
            </a:r>
            <a:r>
              <a:rPr lang="en-US" sz="1300" dirty="0">
                <a:latin typeface="Times New Roman" pitchFamily="18" charset="0"/>
                <a:cs typeface="Times New Roman" pitchFamily="18" charset="0"/>
              </a:rPr>
              <a:t> </a:t>
            </a:r>
            <a:r>
              <a:rPr lang="uk-UA" sz="1300" dirty="0">
                <a:latin typeface="Times New Roman" pitchFamily="18" charset="0"/>
                <a:cs typeface="Times New Roman" pitchFamily="18" charset="0"/>
              </a:rPr>
              <a:t>О.</a:t>
            </a:r>
            <a:r>
              <a:rPr lang="en-US"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Буличе</a:t>
            </a:r>
            <a:r>
              <a:rPr lang="uk-UA" sz="1300" dirty="0">
                <a:latin typeface="Times New Roman" pitchFamily="18" charset="0"/>
                <a:cs typeface="Times New Roman" pitchFamily="18" charset="0"/>
              </a:rPr>
              <a:t>, О.</a:t>
            </a:r>
            <a:r>
              <a:rPr lang="en-US" sz="1300" dirty="0">
                <a:latin typeface="Times New Roman" pitchFamily="18" charset="0"/>
                <a:cs typeface="Times New Roman" pitchFamily="18" charset="0"/>
              </a:rPr>
              <a:t> </a:t>
            </a:r>
            <a:r>
              <a:rPr lang="uk-UA" sz="1300" dirty="0">
                <a:latin typeface="Times New Roman" pitchFamily="18" charset="0"/>
                <a:cs typeface="Times New Roman" pitchFamily="18" charset="0"/>
              </a:rPr>
              <a:t>С.</a:t>
            </a:r>
            <a:r>
              <a:rPr lang="en-US"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Конопляник</a:t>
            </a:r>
            <a:r>
              <a:rPr lang="uk-UA" sz="1300" dirty="0">
                <a:latin typeface="Times New Roman" pitchFamily="18" charset="0"/>
                <a:cs typeface="Times New Roman" pitchFamily="18" charset="0"/>
              </a:rPr>
              <a:t>, Ю.</a:t>
            </a:r>
            <a:r>
              <a:rPr lang="en-US" sz="1300" dirty="0">
                <a:latin typeface="Times New Roman" pitchFamily="18" charset="0"/>
                <a:cs typeface="Times New Roman" pitchFamily="18" charset="0"/>
              </a:rPr>
              <a:t> </a:t>
            </a:r>
            <a:r>
              <a:rPr lang="uk-UA" sz="1300" dirty="0">
                <a:latin typeface="Times New Roman" pitchFamily="18" charset="0"/>
                <a:cs typeface="Times New Roman" pitchFamily="18" charset="0"/>
              </a:rPr>
              <a:t>І.</a:t>
            </a:r>
            <a:r>
              <a:rPr lang="en-US" sz="1300" dirty="0">
                <a:latin typeface="Times New Roman" pitchFamily="18" charset="0"/>
                <a:cs typeface="Times New Roman" pitchFamily="18" charset="0"/>
              </a:rPr>
              <a:t> </a:t>
            </a:r>
            <a:r>
              <a:rPr lang="uk-UA" sz="1300" dirty="0">
                <a:latin typeface="Times New Roman" pitchFamily="18" charset="0"/>
                <a:cs typeface="Times New Roman" pitchFamily="18" charset="0"/>
              </a:rPr>
              <a:t>Пивовар та ін. Національна гвардія України як суб’єкт охорони дипломатичних представництв: адміністративно-правовий аспект / за </a:t>
            </a:r>
            <a:r>
              <a:rPr lang="uk-UA" sz="1300" dirty="0" err="1">
                <a:latin typeface="Times New Roman" pitchFamily="18" charset="0"/>
                <a:cs typeface="Times New Roman" pitchFamily="18" charset="0"/>
              </a:rPr>
              <a:t>заг</a:t>
            </a:r>
            <a:r>
              <a:rPr lang="uk-UA" sz="1300" dirty="0">
                <a:latin typeface="Times New Roman" pitchFamily="18" charset="0"/>
                <a:cs typeface="Times New Roman" pitchFamily="18" charset="0"/>
              </a:rPr>
              <a:t>. ред. д-ра </a:t>
            </a:r>
            <a:r>
              <a:rPr lang="uk-UA" sz="1300" dirty="0" err="1">
                <a:latin typeface="Times New Roman" pitchFamily="18" charset="0"/>
                <a:cs typeface="Times New Roman" pitchFamily="18" charset="0"/>
              </a:rPr>
              <a:t>юрид</a:t>
            </a:r>
            <a:r>
              <a:rPr lang="uk-UA" sz="1300" dirty="0">
                <a:latin typeface="Times New Roman" pitchFamily="18" charset="0"/>
                <a:cs typeface="Times New Roman" pitchFamily="18" charset="0"/>
              </a:rPr>
              <a:t>. Наук С.</a:t>
            </a:r>
            <a:r>
              <a:rPr lang="en-US" sz="1300" dirty="0">
                <a:latin typeface="Times New Roman" pitchFamily="18" charset="0"/>
                <a:cs typeface="Times New Roman" pitchFamily="18" charset="0"/>
              </a:rPr>
              <a:t> </a:t>
            </a:r>
            <a:r>
              <a:rPr lang="uk-UA" sz="1300" dirty="0">
                <a:latin typeface="Times New Roman" pitchFamily="18" charset="0"/>
                <a:cs typeface="Times New Roman" pitchFamily="18" charset="0"/>
              </a:rPr>
              <a:t>К.</a:t>
            </a:r>
            <a:r>
              <a:rPr lang="en-US"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Гречанюка</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-Тернопіль</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Осадца</a:t>
            </a:r>
            <a:r>
              <a:rPr lang="uk-UA" sz="1300" dirty="0">
                <a:latin typeface="Times New Roman" pitchFamily="18" charset="0"/>
                <a:cs typeface="Times New Roman" pitchFamily="18" charset="0"/>
              </a:rPr>
              <a:t> Ю.В., 2017. – 400</a:t>
            </a:r>
            <a:r>
              <a:rPr lang="en-US" sz="1300" dirty="0">
                <a:latin typeface="Times New Roman" pitchFamily="18" charset="0"/>
                <a:cs typeface="Times New Roman" pitchFamily="18" charset="0"/>
              </a:rPr>
              <a:t> </a:t>
            </a:r>
            <a:r>
              <a:rPr lang="uk-UA" sz="1300" dirty="0">
                <a:latin typeface="Times New Roman" pitchFamily="18" charset="0"/>
                <a:cs typeface="Times New Roman" pitchFamily="18" charset="0"/>
              </a:rPr>
              <a:t>с.</a:t>
            </a:r>
            <a:endParaRPr lang="ru-RU" sz="1300" dirty="0">
              <a:latin typeface="Times New Roman" pitchFamily="18" charset="0"/>
              <a:cs typeface="Times New Roman" pitchFamily="18" charset="0"/>
            </a:endParaRPr>
          </a:p>
          <a:p>
            <a:pPr lvl="0"/>
            <a:r>
              <a:rPr lang="uk-UA" sz="1300" dirty="0" smtClean="0">
                <a:latin typeface="Times New Roman" pitchFamily="18" charset="0"/>
                <a:cs typeface="Times New Roman" pitchFamily="18" charset="0"/>
              </a:rPr>
              <a:t>24. Пивовар </a:t>
            </a:r>
            <a:r>
              <a:rPr lang="uk-UA" sz="1300" dirty="0">
                <a:latin typeface="Times New Roman" pitchFamily="18" charset="0"/>
                <a:cs typeface="Times New Roman" pitchFamily="18" charset="0"/>
              </a:rPr>
              <a:t>Ю.І. Адміністративне, трудове право: навчальний посібник в таблицях і схемах. / Пивовар Ю.І., </a:t>
            </a:r>
            <a:r>
              <a:rPr lang="uk-UA" sz="1300" dirty="0" err="1">
                <a:latin typeface="Times New Roman" pitchFamily="18" charset="0"/>
                <a:cs typeface="Times New Roman" pitchFamily="18" charset="0"/>
              </a:rPr>
              <a:t>Вишновецька</a:t>
            </a:r>
            <a:r>
              <a:rPr lang="uk-UA" sz="1300" dirty="0">
                <a:latin typeface="Times New Roman" pitchFamily="18" charset="0"/>
                <a:cs typeface="Times New Roman" pitchFamily="18" charset="0"/>
              </a:rPr>
              <a:t> С.В. – К. : </a:t>
            </a:r>
            <a:r>
              <a:rPr lang="uk-UA" sz="1300" dirty="0" err="1">
                <a:latin typeface="Times New Roman" pitchFamily="18" charset="0"/>
                <a:cs typeface="Times New Roman" pitchFamily="18" charset="0"/>
              </a:rPr>
              <a:t>НАУ</a:t>
            </a:r>
            <a:r>
              <a:rPr lang="uk-UA" sz="1300" dirty="0">
                <a:latin typeface="Times New Roman" pitchFamily="18" charset="0"/>
                <a:cs typeface="Times New Roman" pitchFamily="18" charset="0"/>
              </a:rPr>
              <a:t>, 2017. – 240 с.</a:t>
            </a:r>
            <a:endParaRPr lang="ru-RU" sz="1300" dirty="0">
              <a:latin typeface="Times New Roman" pitchFamily="18" charset="0"/>
              <a:cs typeface="Times New Roman" pitchFamily="18" charset="0"/>
            </a:endParaRPr>
          </a:p>
          <a:p>
            <a:pPr lvl="0"/>
            <a:r>
              <a:rPr lang="uk-UA" sz="1300" dirty="0" smtClean="0">
                <a:latin typeface="Times New Roman" pitchFamily="18" charset="0"/>
                <a:cs typeface="Times New Roman" pitchFamily="18" charset="0"/>
              </a:rPr>
              <a:t>25. Гончарук </a:t>
            </a:r>
            <a:r>
              <a:rPr lang="uk-UA" sz="1300" dirty="0">
                <a:latin typeface="Times New Roman" pitchFamily="18" charset="0"/>
                <a:cs typeface="Times New Roman" pitchFamily="18" charset="0"/>
              </a:rPr>
              <a:t>С.Т. Правове регулювання державної служби практикум / Гончарук С.Т. Устинова І.П. - К.:</a:t>
            </a:r>
            <a:r>
              <a:rPr lang="uk-UA" sz="1300" dirty="0" err="1">
                <a:latin typeface="Times New Roman" pitchFamily="18" charset="0"/>
                <a:cs typeface="Times New Roman" pitchFamily="18" charset="0"/>
              </a:rPr>
              <a:t>НАУ</a:t>
            </a:r>
            <a:r>
              <a:rPr lang="uk-UA" sz="1300" dirty="0">
                <a:latin typeface="Times New Roman" pitchFamily="18" charset="0"/>
                <a:cs typeface="Times New Roman" pitchFamily="18" charset="0"/>
              </a:rPr>
              <a:t>, 2017 р. – 46 с.</a:t>
            </a:r>
            <a:endParaRPr lang="ru-RU" sz="1300" dirty="0">
              <a:latin typeface="Times New Roman" pitchFamily="18" charset="0"/>
              <a:cs typeface="Times New Roman" pitchFamily="18" charset="0"/>
            </a:endParaRPr>
          </a:p>
          <a:p>
            <a:pPr lvl="0"/>
            <a:r>
              <a:rPr lang="uk-UA" sz="1300" dirty="0" smtClean="0">
                <a:latin typeface="Times New Roman" pitchFamily="18" charset="0"/>
                <a:cs typeface="Times New Roman" pitchFamily="18" charset="0"/>
              </a:rPr>
              <a:t>26. Гусар </a:t>
            </a:r>
            <a:r>
              <a:rPr lang="uk-UA" sz="1300" dirty="0">
                <a:latin typeface="Times New Roman" pitchFamily="18" charset="0"/>
                <a:cs typeface="Times New Roman" pitchFamily="18" charset="0"/>
              </a:rPr>
              <a:t>О.А.  Система суб’єктів владних повноважень цивільної авіації  в України. /О. Гусар// </a:t>
            </a:r>
            <a:r>
              <a:rPr lang="en-US" sz="1300" dirty="0">
                <a:latin typeface="Times New Roman" pitchFamily="18" charset="0"/>
                <a:cs typeface="Times New Roman" pitchFamily="18" charset="0"/>
              </a:rPr>
              <a:t>XI</a:t>
            </a:r>
            <a:r>
              <a:rPr lang="uk-UA" sz="1300" dirty="0" err="1">
                <a:latin typeface="Times New Roman" pitchFamily="18" charset="0"/>
                <a:cs typeface="Times New Roman" pitchFamily="18" charset="0"/>
              </a:rPr>
              <a:t>  Международн</a:t>
            </a:r>
            <a:r>
              <a:rPr lang="uk-UA" sz="1300" dirty="0">
                <a:latin typeface="Times New Roman" pitchFamily="18" charset="0"/>
                <a:cs typeface="Times New Roman" pitchFamily="18" charset="0"/>
              </a:rPr>
              <a:t>ой научно-практической конференции  «Наука и образование  – 2017», 22.12. -  30.12.2017,</a:t>
            </a:r>
            <a:r>
              <a:rPr lang="en-US" sz="1300" dirty="0">
                <a:latin typeface="Times New Roman" pitchFamily="18" charset="0"/>
                <a:cs typeface="Times New Roman" pitchFamily="18" charset="0"/>
              </a:rPr>
              <a:t> Publishing House</a:t>
            </a:r>
            <a:r>
              <a:rPr lang="uk-UA" sz="1300" dirty="0">
                <a:latin typeface="Times New Roman" pitchFamily="18" charset="0"/>
                <a:cs typeface="Times New Roman" pitchFamily="18" charset="0"/>
              </a:rPr>
              <a:t> “</a:t>
            </a:r>
            <a:r>
              <a:rPr lang="en-US" sz="1300" dirty="0">
                <a:latin typeface="Times New Roman" pitchFamily="18" charset="0"/>
                <a:cs typeface="Times New Roman" pitchFamily="18" charset="0"/>
              </a:rPr>
              <a:t>Education and Science</a:t>
            </a:r>
            <a:r>
              <a:rPr lang="uk-UA" sz="1300" dirty="0">
                <a:latin typeface="Times New Roman" pitchFamily="18" charset="0"/>
                <a:cs typeface="Times New Roman" pitchFamily="18" charset="0"/>
              </a:rPr>
              <a:t>” </a:t>
            </a:r>
            <a:r>
              <a:rPr lang="en-US" sz="1300" dirty="0">
                <a:latin typeface="Times New Roman" pitchFamily="18" charset="0"/>
                <a:cs typeface="Times New Roman" pitchFamily="18" charset="0"/>
              </a:rPr>
              <a:t>s</a:t>
            </a:r>
            <a:r>
              <a:rPr lang="uk-UA" sz="1300" dirty="0">
                <a:latin typeface="Times New Roman" pitchFamily="18" charset="0"/>
                <a:cs typeface="Times New Roman" pitchFamily="18" charset="0"/>
              </a:rPr>
              <a:t>.</a:t>
            </a:r>
            <a:r>
              <a:rPr lang="en-US" sz="1300" dirty="0">
                <a:latin typeface="Times New Roman" pitchFamily="18" charset="0"/>
                <a:cs typeface="Times New Roman" pitchFamily="18" charset="0"/>
              </a:rPr>
              <a:t>r</a:t>
            </a:r>
            <a:r>
              <a:rPr lang="uk-UA" sz="1300" dirty="0">
                <a:latin typeface="Times New Roman" pitchFamily="18" charset="0"/>
                <a:cs typeface="Times New Roman" pitchFamily="18" charset="0"/>
              </a:rPr>
              <a:t>.</a:t>
            </a:r>
            <a:r>
              <a:rPr lang="en-US" sz="1300" dirty="0">
                <a:latin typeface="Times New Roman" pitchFamily="18" charset="0"/>
                <a:cs typeface="Times New Roman" pitchFamily="18" charset="0"/>
              </a:rPr>
              <a:t>o</a:t>
            </a:r>
            <a:r>
              <a:rPr lang="uk-UA" sz="1300" dirty="0">
                <a:latin typeface="Times New Roman" pitchFamily="18" charset="0"/>
                <a:cs typeface="Times New Roman" pitchFamily="18" charset="0"/>
              </a:rPr>
              <a:t>.</a:t>
            </a:r>
            <a:endParaRPr lang="ru-RU" sz="1300" dirty="0">
              <a:latin typeface="Times New Roman" pitchFamily="18" charset="0"/>
              <a:cs typeface="Times New Roman" pitchFamily="18" charset="0"/>
            </a:endParaRPr>
          </a:p>
          <a:p>
            <a:pPr lvl="0"/>
            <a:r>
              <a:rPr lang="uk-UA" sz="1300" dirty="0" smtClean="0">
                <a:latin typeface="Times New Roman" pitchFamily="18" charset="0"/>
                <a:cs typeface="Times New Roman" pitchFamily="18" charset="0"/>
              </a:rPr>
              <a:t>27. </a:t>
            </a:r>
            <a:r>
              <a:rPr lang="en-US" sz="1300" dirty="0" err="1" smtClean="0">
                <a:latin typeface="Times New Roman" pitchFamily="18" charset="0"/>
                <a:cs typeface="Times New Roman" pitchFamily="18" charset="0"/>
              </a:rPr>
              <a:t>Iyrunets</a:t>
            </a:r>
            <a:r>
              <a:rPr lang="en-US" sz="1300" dirty="0" smtClean="0">
                <a:latin typeface="Times New Roman" pitchFamily="18" charset="0"/>
                <a:cs typeface="Times New Roman" pitchFamily="18" charset="0"/>
              </a:rPr>
              <a:t> </a:t>
            </a:r>
            <a:r>
              <a:rPr lang="en-US" sz="1300" dirty="0" err="1">
                <a:latin typeface="Times New Roman" pitchFamily="18" charset="0"/>
                <a:cs typeface="Times New Roman" pitchFamily="18" charset="0"/>
              </a:rPr>
              <a:t>J.L</a:t>
            </a:r>
            <a:r>
              <a:rPr lang="en-US" sz="1300" dirty="0">
                <a:latin typeface="Times New Roman" pitchFamily="18" charset="0"/>
                <a:cs typeface="Times New Roman" pitchFamily="18" charset="0"/>
              </a:rPr>
              <a:t>.</a:t>
            </a:r>
            <a:r>
              <a:rPr lang="en-GB" sz="1300" dirty="0">
                <a:latin typeface="Times New Roman" pitchFamily="18" charset="0"/>
                <a:cs typeface="Times New Roman" pitchFamily="18" charset="0"/>
              </a:rPr>
              <a:t> Administrative and legal guarantees of academic freedoms as freedom of </a:t>
            </a:r>
            <a:r>
              <a:rPr lang="en-GB" sz="1300" dirty="0" err="1">
                <a:latin typeface="Times New Roman" pitchFamily="18" charset="0"/>
                <a:cs typeface="Times New Roman" pitchFamily="18" charset="0"/>
              </a:rPr>
              <a:t>expressio</a:t>
            </a:r>
            <a:r>
              <a:rPr lang="en-US" sz="1300" dirty="0">
                <a:latin typeface="Times New Roman" pitchFamily="18" charset="0"/>
                <a:cs typeface="Times New Roman" pitchFamily="18" charset="0"/>
              </a:rPr>
              <a:t>n </a:t>
            </a:r>
            <a:r>
              <a:rPr lang="en-US" sz="1300" b="1" dirty="0">
                <a:latin typeface="Times New Roman" pitchFamily="18" charset="0"/>
                <a:cs typeface="Times New Roman" pitchFamily="18" charset="0"/>
              </a:rPr>
              <a:t>/ </a:t>
            </a:r>
            <a:r>
              <a:rPr lang="en-US" sz="1300" dirty="0" err="1">
                <a:latin typeface="Times New Roman" pitchFamily="18" charset="0"/>
                <a:cs typeface="Times New Roman" pitchFamily="18" charset="0"/>
              </a:rPr>
              <a:t>J.L</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Iyrunets</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M.L</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Belkin</a:t>
            </a:r>
            <a:r>
              <a:rPr lang="en-US" sz="1300" dirty="0">
                <a:latin typeface="Times New Roman" pitchFamily="18" charset="0"/>
                <a:cs typeface="Times New Roman" pitchFamily="18" charset="0"/>
              </a:rPr>
              <a:t> //</a:t>
            </a:r>
            <a:r>
              <a:rPr lang="en-US" sz="1300" b="1" dirty="0">
                <a:latin typeface="Times New Roman" pitchFamily="18" charset="0"/>
                <a:cs typeface="Times New Roman" pitchFamily="18" charset="0"/>
              </a:rPr>
              <a:t> </a:t>
            </a:r>
            <a:r>
              <a:rPr lang="ru-RU" sz="1300" dirty="0">
                <a:latin typeface="Times New Roman" pitchFamily="18" charset="0"/>
                <a:cs typeface="Times New Roman" pitchFamily="18" charset="0"/>
              </a:rPr>
              <a:t>Юридически</a:t>
            </a:r>
            <a:r>
              <a:rPr lang="en-US" sz="1300" dirty="0">
                <a:latin typeface="Times New Roman" pitchFamily="18" charset="0"/>
                <a:cs typeface="Times New Roman" pitchFamily="18" charset="0"/>
              </a:rPr>
              <a:t>е </a:t>
            </a:r>
            <a:r>
              <a:rPr lang="ru-RU" sz="1300" dirty="0">
                <a:latin typeface="Times New Roman" pitchFamily="18" charset="0"/>
                <a:cs typeface="Times New Roman" pitchFamily="18" charset="0"/>
              </a:rPr>
              <a:t>наук</a:t>
            </a:r>
            <a:r>
              <a:rPr lang="en-US" sz="1300" dirty="0">
                <a:latin typeface="Times New Roman" pitchFamily="18" charset="0"/>
                <a:cs typeface="Times New Roman" pitchFamily="18" charset="0"/>
              </a:rPr>
              <a:t>и </a:t>
            </a:r>
            <a:r>
              <a:rPr lang="en-US" sz="1300" dirty="0" err="1">
                <a:latin typeface="Times New Roman" pitchFamily="18" charset="0"/>
                <a:cs typeface="Times New Roman" pitchFamily="18" charset="0"/>
              </a:rPr>
              <a:t>и</a:t>
            </a:r>
            <a:r>
              <a:rPr lang="en-US"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образовани</a:t>
            </a:r>
            <a:r>
              <a:rPr lang="en-US" sz="1300" dirty="0">
                <a:latin typeface="Times New Roman" pitchFamily="18" charset="0"/>
                <a:cs typeface="Times New Roman" pitchFamily="18" charset="0"/>
              </a:rPr>
              <a:t>е. </a:t>
            </a:r>
            <a:r>
              <a:rPr lang="ru-RU" sz="1300" dirty="0" err="1">
                <a:latin typeface="Times New Roman" pitchFamily="18" charset="0"/>
                <a:cs typeface="Times New Roman" pitchFamily="18" charset="0"/>
              </a:rPr>
              <a:t>Журна</a:t>
            </a:r>
            <a:r>
              <a:rPr lang="en-US" sz="1300" dirty="0">
                <a:latin typeface="Times New Roman" pitchFamily="18" charset="0"/>
                <a:cs typeface="Times New Roman" pitchFamily="18" charset="0"/>
              </a:rPr>
              <a:t>л № 52 – </a:t>
            </a:r>
            <a:r>
              <a:rPr lang="ru-RU" sz="1300" dirty="0">
                <a:latin typeface="Times New Roman" pitchFamily="18" charset="0"/>
                <a:cs typeface="Times New Roman" pitchFamily="18" charset="0"/>
              </a:rPr>
              <a:t>Баку</a:t>
            </a:r>
            <a:r>
              <a:rPr lang="en-US" sz="1300" dirty="0">
                <a:latin typeface="Times New Roman" pitchFamily="18" charset="0"/>
                <a:cs typeface="Times New Roman" pitchFamily="18" charset="0"/>
              </a:rPr>
              <a:t>: 2017. – С. 103-125.</a:t>
            </a:r>
            <a:endParaRPr lang="ru-RU" sz="1300" dirty="0">
              <a:latin typeface="Times New Roman" pitchFamily="18" charset="0"/>
              <a:cs typeface="Times New Roman" pitchFamily="18" charset="0"/>
            </a:endParaRPr>
          </a:p>
          <a:p>
            <a:pPr lvl="0"/>
            <a:r>
              <a:rPr lang="uk-UA" sz="1300" dirty="0" smtClean="0">
                <a:latin typeface="Times New Roman" pitchFamily="18" charset="0"/>
                <a:cs typeface="Times New Roman" pitchFamily="18" charset="0"/>
              </a:rPr>
              <a:t>28. Гончарук </a:t>
            </a:r>
            <a:r>
              <a:rPr lang="uk-UA" sz="1300" dirty="0">
                <a:latin typeface="Times New Roman" pitchFamily="18" charset="0"/>
                <a:cs typeface="Times New Roman" pitchFamily="18" charset="0"/>
              </a:rPr>
              <a:t>С.Т. Професійна підготовка державних службовців – важливий елемент проходження державної служби / С.Т. Гончарук, І.В. Олійник // Юридичний вісник. Повітряне і космічне право. – 2017. – №1 (42). – С. 57-63.</a:t>
            </a:r>
            <a:endParaRPr lang="ru-RU" sz="1300" dirty="0">
              <a:latin typeface="Times New Roman" pitchFamily="18" charset="0"/>
              <a:cs typeface="Times New Roman" pitchFamily="18" charset="0"/>
            </a:endParaRPr>
          </a:p>
          <a:p>
            <a:pPr lvl="0"/>
            <a:r>
              <a:rPr lang="uk-UA" sz="1300" dirty="0" smtClean="0">
                <a:latin typeface="Times New Roman" pitchFamily="18" charset="0"/>
                <a:cs typeface="Times New Roman" pitchFamily="18" charset="0"/>
              </a:rPr>
              <a:t>29. </a:t>
            </a:r>
            <a:r>
              <a:rPr lang="uk-UA" sz="1300" dirty="0" err="1" smtClean="0">
                <a:latin typeface="Times New Roman" pitchFamily="18" charset="0"/>
                <a:cs typeface="Times New Roman" pitchFamily="18" charset="0"/>
              </a:rPr>
              <a:t>Миронець</a:t>
            </a:r>
            <a:r>
              <a:rPr lang="uk-UA" sz="1300" dirty="0" smtClean="0">
                <a:latin typeface="Times New Roman" pitchFamily="18" charset="0"/>
                <a:cs typeface="Times New Roman" pitchFamily="18" charset="0"/>
              </a:rPr>
              <a:t> </a:t>
            </a:r>
            <a:r>
              <a:rPr lang="uk-UA" sz="1300" dirty="0">
                <a:latin typeface="Times New Roman" pitchFamily="18" charset="0"/>
                <a:cs typeface="Times New Roman" pitchFamily="18" charset="0"/>
              </a:rPr>
              <a:t>О.М. Функції адміністративного права: </a:t>
            </a:r>
            <a:r>
              <a:rPr lang="uk-UA" sz="1300" dirty="0" err="1">
                <a:latin typeface="Times New Roman" pitchFamily="18" charset="0"/>
                <a:cs typeface="Times New Roman" pitchFamily="18" charset="0"/>
              </a:rPr>
              <a:t>історико-правовий</a:t>
            </a:r>
            <a:r>
              <a:rPr lang="uk-UA" sz="1300" dirty="0">
                <a:latin typeface="Times New Roman" pitchFamily="18" charset="0"/>
                <a:cs typeface="Times New Roman" pitchFamily="18" charset="0"/>
              </a:rPr>
              <a:t> аспект / О.М. </a:t>
            </a:r>
            <a:r>
              <a:rPr lang="uk-UA" sz="1300" dirty="0" err="1">
                <a:latin typeface="Times New Roman" pitchFamily="18" charset="0"/>
                <a:cs typeface="Times New Roman" pitchFamily="18" charset="0"/>
              </a:rPr>
              <a:t>Миронець</a:t>
            </a:r>
            <a:r>
              <a:rPr lang="uk-UA" sz="1300" dirty="0">
                <a:latin typeface="Times New Roman" pitchFamily="18" charset="0"/>
                <a:cs typeface="Times New Roman" pitchFamily="18" charset="0"/>
              </a:rPr>
              <a:t> // Юридичний вісник «Повітряне і космічне право». – К.: </a:t>
            </a:r>
            <a:r>
              <a:rPr lang="uk-UA" sz="1300" dirty="0" err="1">
                <a:latin typeface="Times New Roman" pitchFamily="18" charset="0"/>
                <a:cs typeface="Times New Roman" pitchFamily="18" charset="0"/>
              </a:rPr>
              <a:t>НАУ</a:t>
            </a:r>
            <a:r>
              <a:rPr lang="uk-UA" sz="1300" dirty="0">
                <a:latin typeface="Times New Roman" pitchFamily="18" charset="0"/>
                <a:cs typeface="Times New Roman" pitchFamily="18" charset="0"/>
              </a:rPr>
              <a:t>, 2017. – № 3 (44) – С. 42-47.</a:t>
            </a:r>
            <a:endParaRPr lang="ru-RU" sz="1300" dirty="0">
              <a:latin typeface="Times New Roman" pitchFamily="18" charset="0"/>
              <a:cs typeface="Times New Roman" pitchFamily="18" charset="0"/>
            </a:endParaRPr>
          </a:p>
          <a:p>
            <a:pPr lvl="0"/>
            <a:r>
              <a:rPr lang="uk-UA" sz="1300" dirty="0" smtClean="0">
                <a:latin typeface="Times New Roman" pitchFamily="18" charset="0"/>
                <a:cs typeface="Times New Roman" pitchFamily="18" charset="0"/>
              </a:rPr>
              <a:t>30. Розум </a:t>
            </a:r>
            <a:r>
              <a:rPr lang="uk-UA" sz="1300" dirty="0">
                <a:latin typeface="Times New Roman" pitchFamily="18" charset="0"/>
                <a:cs typeface="Times New Roman" pitchFamily="18" charset="0"/>
              </a:rPr>
              <a:t>І.О. Судове рішення у справах адміністративної юрисдикції: спектральний аналіз дискусійних теоретичних аспектів сутності та правової природи/ І.О. Розум// Наукові праці Національного авіаційного університету. Серія: Юридичний вісник «Повітряне і космічне право». – К.: </a:t>
            </a:r>
            <a:r>
              <a:rPr lang="uk-UA" sz="1300" dirty="0" err="1">
                <a:latin typeface="Times New Roman" pitchFamily="18" charset="0"/>
                <a:cs typeface="Times New Roman" pitchFamily="18" charset="0"/>
              </a:rPr>
              <a:t>НАУ</a:t>
            </a:r>
            <a:r>
              <a:rPr lang="uk-UA" sz="1300" dirty="0">
                <a:latin typeface="Times New Roman" pitchFamily="18" charset="0"/>
                <a:cs typeface="Times New Roman" pitchFamily="18" charset="0"/>
              </a:rPr>
              <a:t>, 2017.</a:t>
            </a:r>
            <a:endParaRPr lang="ru-RU" sz="1300" dirty="0">
              <a:latin typeface="Times New Roman" pitchFamily="18" charset="0"/>
              <a:cs typeface="Times New Roman" pitchFamily="18" charset="0"/>
            </a:endParaRPr>
          </a:p>
          <a:p>
            <a:pPr lvl="0"/>
            <a:r>
              <a:rPr lang="uk-UA" sz="1300" dirty="0" smtClean="0">
                <a:latin typeface="Times New Roman" pitchFamily="18" charset="0"/>
                <a:cs typeface="Times New Roman" pitchFamily="18" charset="0"/>
              </a:rPr>
              <a:t>31. Сопілко </a:t>
            </a:r>
            <a:r>
              <a:rPr lang="uk-UA" sz="1300" dirty="0">
                <a:latin typeface="Times New Roman" pitchFamily="18" charset="0"/>
                <a:cs typeface="Times New Roman" pitchFamily="18" charset="0"/>
              </a:rPr>
              <a:t>І.М. Становлення інформаційного суспільства та інформаційні загрози в мережі Інтернет / І.М. Сопілко // Юридичний вісник «Повітряне і космічне право». – К.: </a:t>
            </a:r>
            <a:r>
              <a:rPr lang="uk-UA" sz="1300" dirty="0" err="1">
                <a:latin typeface="Times New Roman" pitchFamily="18" charset="0"/>
                <a:cs typeface="Times New Roman" pitchFamily="18" charset="0"/>
              </a:rPr>
              <a:t>НАУ</a:t>
            </a:r>
            <a:r>
              <a:rPr lang="uk-UA" sz="1300" dirty="0">
                <a:latin typeface="Times New Roman" pitchFamily="18" charset="0"/>
                <a:cs typeface="Times New Roman" pitchFamily="18" charset="0"/>
              </a:rPr>
              <a:t>, 2017. – № 3 (44) – С. 61-69.</a:t>
            </a:r>
            <a:endParaRPr lang="ru-RU" sz="1300" dirty="0">
              <a:latin typeface="Times New Roman" pitchFamily="18" charset="0"/>
              <a:cs typeface="Times New Roman" pitchFamily="18" charset="0"/>
            </a:endParaRPr>
          </a:p>
          <a:p>
            <a:pPr lvl="0"/>
            <a:r>
              <a:rPr lang="uk-UA" sz="1300" dirty="0" smtClean="0">
                <a:latin typeface="Times New Roman" pitchFamily="18" charset="0"/>
                <a:cs typeface="Times New Roman" pitchFamily="18" charset="0"/>
              </a:rPr>
              <a:t>32. Гончарук </a:t>
            </a:r>
            <a:r>
              <a:rPr lang="uk-UA" sz="1300" dirty="0">
                <a:latin typeface="Times New Roman" pitchFamily="18" charset="0"/>
                <a:cs typeface="Times New Roman" pitchFamily="18" charset="0"/>
              </a:rPr>
              <a:t>С.Т. Адміністративне право як регулятор відносин у сфері цивільної авіації / С.Т. Гончарук,  Л.В. Гончарук // </a:t>
            </a:r>
            <a:r>
              <a:rPr lang="uk-UA" sz="1300" dirty="0" err="1">
                <a:latin typeface="Times New Roman" pitchFamily="18" charset="0"/>
                <a:cs typeface="Times New Roman" pitchFamily="18" charset="0"/>
              </a:rPr>
              <a:t>АЕРО-2017</a:t>
            </a:r>
            <a:r>
              <a:rPr lang="uk-UA" sz="1300" dirty="0">
                <a:latin typeface="Times New Roman" pitchFamily="18" charset="0"/>
                <a:cs typeface="Times New Roman" pitchFamily="18" charset="0"/>
              </a:rPr>
              <a:t>. Повітряне і космічне право: [Матеріали Всеукраїнської конференції молодих учених і студентів, м. Київ, Національний авіаційний університет, 23 листопада 2017 р.] Том 1. – Тернопіль: Вектор. – С. 138 – 140.</a:t>
            </a:r>
            <a:endParaRPr lang="ru-RU" sz="1300" dirty="0">
              <a:latin typeface="Times New Roman" pitchFamily="18" charset="0"/>
              <a:cs typeface="Times New Roman" pitchFamily="18" charset="0"/>
            </a:endParaRPr>
          </a:p>
          <a:p>
            <a:pPr lvl="0"/>
            <a:r>
              <a:rPr lang="uk-UA" sz="1300" dirty="0" smtClean="0">
                <a:latin typeface="Times New Roman" pitchFamily="18" charset="0"/>
                <a:cs typeface="Times New Roman" pitchFamily="18" charset="0"/>
              </a:rPr>
              <a:t>33. Розум </a:t>
            </a:r>
            <a:r>
              <a:rPr lang="uk-UA" sz="1300" dirty="0">
                <a:latin typeface="Times New Roman" pitchFamily="18" charset="0"/>
                <a:cs typeface="Times New Roman" pitchFamily="18" charset="0"/>
              </a:rPr>
              <a:t>І.О. Адміністративно-правові засади допуску до експлуатації постійних злітно-посадкових майданчиків для польотів легких повітряних суден право як регулятор відносин у сфері цивільної авіації</a:t>
            </a:r>
            <a:r>
              <a:rPr lang="ru-RU" sz="1300" dirty="0">
                <a:latin typeface="Times New Roman" pitchFamily="18" charset="0"/>
                <a:cs typeface="Times New Roman" pitchFamily="18" charset="0"/>
              </a:rPr>
              <a:t> </a:t>
            </a:r>
            <a:r>
              <a:rPr lang="uk-UA" sz="1300" dirty="0">
                <a:latin typeface="Times New Roman" pitchFamily="18" charset="0"/>
                <a:cs typeface="Times New Roman" pitchFamily="18" charset="0"/>
              </a:rPr>
              <a:t>/ І.О. Розум</a:t>
            </a:r>
            <a:r>
              <a:rPr lang="ru-RU" sz="1300" dirty="0">
                <a:latin typeface="Times New Roman" pitchFamily="18" charset="0"/>
                <a:cs typeface="Times New Roman" pitchFamily="18" charset="0"/>
              </a:rPr>
              <a:t> </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АЕРО-2017</a:t>
            </a:r>
            <a:r>
              <a:rPr lang="uk-UA" sz="1300" dirty="0">
                <a:latin typeface="Times New Roman" pitchFamily="18" charset="0"/>
                <a:cs typeface="Times New Roman" pitchFamily="18" charset="0"/>
              </a:rPr>
              <a:t>. Повітряне і космічне право: [Матеріали Всеукраїнської конференції молодих учених і студентів, м. Київ, Національний авіаційний університет, 23 листопада 2017</a:t>
            </a:r>
            <a:r>
              <a:rPr lang="ru-RU" sz="1300" dirty="0">
                <a:latin typeface="Times New Roman" pitchFamily="18" charset="0"/>
                <a:cs typeface="Times New Roman" pitchFamily="18" charset="0"/>
              </a:rPr>
              <a:t> </a:t>
            </a:r>
            <a:r>
              <a:rPr lang="uk-UA" sz="1300" dirty="0">
                <a:latin typeface="Times New Roman" pitchFamily="18" charset="0"/>
                <a:cs typeface="Times New Roman" pitchFamily="18" charset="0"/>
              </a:rPr>
              <a:t>р.] </a:t>
            </a:r>
            <a:r>
              <a:rPr lang="ru-RU" sz="1300" dirty="0">
                <a:latin typeface="Times New Roman" pitchFamily="18" charset="0"/>
                <a:cs typeface="Times New Roman" pitchFamily="18" charset="0"/>
              </a:rPr>
              <a:t>Том 1. – </a:t>
            </a:r>
            <a:r>
              <a:rPr lang="ru-RU" sz="1300" dirty="0" err="1">
                <a:latin typeface="Times New Roman" pitchFamily="18" charset="0"/>
                <a:cs typeface="Times New Roman" pitchFamily="18" charset="0"/>
              </a:rPr>
              <a:t>Тернопіль</a:t>
            </a:r>
            <a:r>
              <a:rPr lang="ru-RU" sz="1300" dirty="0">
                <a:latin typeface="Times New Roman" pitchFamily="18" charset="0"/>
                <a:cs typeface="Times New Roman" pitchFamily="18" charset="0"/>
              </a:rPr>
              <a:t>: Вектор. – С. 154-156.</a:t>
            </a:r>
          </a:p>
          <a:p>
            <a:pPr lvl="0"/>
            <a:r>
              <a:rPr lang="ru-RU" sz="1300" dirty="0" smtClean="0">
                <a:latin typeface="Times New Roman" pitchFamily="18" charset="0"/>
                <a:cs typeface="Times New Roman" pitchFamily="18" charset="0"/>
              </a:rPr>
              <a:t>34. </a:t>
            </a:r>
            <a:r>
              <a:rPr lang="ru-RU" sz="1300" dirty="0" err="1" smtClean="0">
                <a:latin typeface="Times New Roman" pitchFamily="18" charset="0"/>
                <a:cs typeface="Times New Roman" pitchFamily="18" charset="0"/>
              </a:rPr>
              <a:t>Толкачова</a:t>
            </a:r>
            <a:r>
              <a:rPr lang="ru-RU" sz="1300" dirty="0" smtClean="0">
                <a:latin typeface="Times New Roman" pitchFamily="18" charset="0"/>
                <a:cs typeface="Times New Roman" pitchFamily="18" charset="0"/>
              </a:rPr>
              <a:t> </a:t>
            </a:r>
            <a:r>
              <a:rPr lang="ru-RU" sz="1300" dirty="0">
                <a:latin typeface="Times New Roman" pitchFamily="18" charset="0"/>
                <a:cs typeface="Times New Roman" pitchFamily="18" charset="0"/>
              </a:rPr>
              <a:t>І. А. Адміністративно-правове регулювання безпеки </a:t>
            </a:r>
            <a:r>
              <a:rPr lang="ru-RU" sz="1300" dirty="0" err="1">
                <a:latin typeface="Times New Roman" pitchFamily="18" charset="0"/>
                <a:cs typeface="Times New Roman" pitchFamily="18" charset="0"/>
              </a:rPr>
              <a:t>польотів</a:t>
            </a:r>
            <a:r>
              <a:rPr lang="ru-RU" sz="1300" dirty="0">
                <a:latin typeface="Times New Roman" pitchFamily="18" charset="0"/>
                <a:cs typeface="Times New Roman" pitchFamily="18" charset="0"/>
              </a:rPr>
              <a:t> на </a:t>
            </a:r>
            <a:r>
              <a:rPr lang="ru-RU" sz="1300" dirty="0" err="1">
                <a:latin typeface="Times New Roman" pitchFamily="18" charset="0"/>
                <a:cs typeface="Times New Roman" pitchFamily="18" charset="0"/>
              </a:rPr>
              <a:t>авіаційному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транспорті</a:t>
            </a:r>
            <a:r>
              <a:rPr lang="ru-RU" sz="1300" dirty="0">
                <a:latin typeface="Times New Roman" pitchFamily="18" charset="0"/>
                <a:cs typeface="Times New Roman" pitchFamily="18" charset="0"/>
              </a:rPr>
              <a:t> України / </a:t>
            </a:r>
            <a:r>
              <a:rPr lang="ru-RU" sz="1300" dirty="0" err="1">
                <a:latin typeface="Times New Roman" pitchFamily="18" charset="0"/>
                <a:cs typeface="Times New Roman" pitchFamily="18" charset="0"/>
              </a:rPr>
              <a:t>І.А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Толкачова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І.В</a:t>
            </a:r>
            <a:r>
              <a:rPr lang="ru-RU" sz="1300" dirty="0">
                <a:latin typeface="Times New Roman" pitchFamily="18" charset="0"/>
                <a:cs typeface="Times New Roman" pitchFamily="18" charset="0"/>
              </a:rPr>
              <a:t>. Панченко // АЕРО-2017. </a:t>
            </a:r>
            <a:r>
              <a:rPr lang="ru-RU" sz="1300" dirty="0" err="1">
                <a:latin typeface="Times New Roman" pitchFamily="18" charset="0"/>
                <a:cs typeface="Times New Roman" pitchFamily="18" charset="0"/>
              </a:rPr>
              <a:t>Повітряне</a:t>
            </a:r>
            <a:r>
              <a:rPr lang="ru-RU" sz="1300" dirty="0">
                <a:latin typeface="Times New Roman" pitchFamily="18" charset="0"/>
                <a:cs typeface="Times New Roman" pitchFamily="18" charset="0"/>
              </a:rPr>
              <a:t> і </a:t>
            </a:r>
            <a:r>
              <a:rPr lang="ru-RU" sz="1300" dirty="0" err="1">
                <a:latin typeface="Times New Roman" pitchFamily="18" charset="0"/>
                <a:cs typeface="Times New Roman" pitchFamily="18" charset="0"/>
              </a:rPr>
              <a:t>космічне</a:t>
            </a:r>
            <a:r>
              <a:rPr lang="ru-RU" sz="1300" dirty="0">
                <a:latin typeface="Times New Roman" pitchFamily="18" charset="0"/>
                <a:cs typeface="Times New Roman" pitchFamily="18" charset="0"/>
              </a:rPr>
              <a:t> право: [</a:t>
            </a:r>
            <a:r>
              <a:rPr lang="ru-RU" sz="1300" dirty="0" err="1">
                <a:latin typeface="Times New Roman" pitchFamily="18" charset="0"/>
                <a:cs typeface="Times New Roman" pitchFamily="18" charset="0"/>
              </a:rPr>
              <a:t>Матеріали</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Всеукраїнської</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конференції</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молодих</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учених</a:t>
            </a:r>
            <a:r>
              <a:rPr lang="ru-RU" sz="1300" dirty="0">
                <a:latin typeface="Times New Roman" pitchFamily="18" charset="0"/>
                <a:cs typeface="Times New Roman" pitchFamily="18" charset="0"/>
              </a:rPr>
              <a:t> і студентів, м. </a:t>
            </a:r>
            <a:r>
              <a:rPr lang="ru-RU" sz="1300" dirty="0" err="1">
                <a:latin typeface="Times New Roman" pitchFamily="18" charset="0"/>
                <a:cs typeface="Times New Roman" pitchFamily="18" charset="0"/>
              </a:rPr>
              <a:t>Київ</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Національний</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авіаційний</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університет</a:t>
            </a:r>
            <a:r>
              <a:rPr lang="ru-RU" sz="1300" dirty="0">
                <a:latin typeface="Times New Roman" pitchFamily="18" charset="0"/>
                <a:cs typeface="Times New Roman" pitchFamily="18" charset="0"/>
              </a:rPr>
              <a:t>, 23 листопада 2017 р.] Том 1. – </a:t>
            </a:r>
            <a:r>
              <a:rPr lang="ru-RU" sz="1300" dirty="0" err="1">
                <a:latin typeface="Times New Roman" pitchFamily="18" charset="0"/>
                <a:cs typeface="Times New Roman" pitchFamily="18" charset="0"/>
              </a:rPr>
              <a:t>Тернопіль</a:t>
            </a:r>
            <a:r>
              <a:rPr lang="ru-RU" sz="1300" dirty="0">
                <a:latin typeface="Times New Roman" pitchFamily="18" charset="0"/>
                <a:cs typeface="Times New Roman" pitchFamily="18" charset="0"/>
              </a:rPr>
              <a:t>: Вектор. – С. 159-161.</a:t>
            </a:r>
          </a:p>
          <a:p>
            <a:r>
              <a:rPr lang="uk-UA" sz="1300" dirty="0" smtClean="0">
                <a:latin typeface="Times New Roman" pitchFamily="18" charset="0"/>
                <a:cs typeface="Times New Roman" pitchFamily="18" charset="0"/>
              </a:rPr>
              <a:t>35. Юринець </a:t>
            </a:r>
            <a:r>
              <a:rPr lang="uk-UA" sz="1300" dirty="0">
                <a:latin typeface="Times New Roman" pitchFamily="18" charset="0"/>
                <a:cs typeface="Times New Roman" pitchFamily="18" charset="0"/>
              </a:rPr>
              <a:t>Ю.Л. Проблеми імплементації вітчизняного публічного права до </a:t>
            </a:r>
            <a:r>
              <a:rPr lang="uk-UA" sz="1300" dirty="0" err="1">
                <a:latin typeface="Times New Roman" pitchFamily="18" charset="0"/>
                <a:cs typeface="Times New Roman" pitchFamily="18" charset="0"/>
              </a:rPr>
              <a:t>Acquis</a:t>
            </a:r>
            <a:r>
              <a:rPr lang="uk-UA" sz="1300" dirty="0">
                <a:latin typeface="Times New Roman" pitchFamily="18" charset="0"/>
                <a:cs typeface="Times New Roman" pitchFamily="18" charset="0"/>
              </a:rPr>
              <a:t> Європейського Союзу / Ю.Л. Юринець // Адаптація правової системи України до права Європейського Союзу: теоретичні та практичні аспекти : матеріали II Всеукраїнської науково-практичної конференції (м. Полтава, 23 листопада 2017 року): у 2 ч. – Полтава: </a:t>
            </a:r>
            <a:r>
              <a:rPr lang="uk-UA" sz="1300" dirty="0" err="1">
                <a:latin typeface="Times New Roman" pitchFamily="18" charset="0"/>
                <a:cs typeface="Times New Roman" pitchFamily="18" charset="0"/>
              </a:rPr>
              <a:t>Россава</a:t>
            </a:r>
            <a:r>
              <a:rPr lang="uk-UA" sz="1300" dirty="0">
                <a:latin typeface="Times New Roman" pitchFamily="18" charset="0"/>
                <a:cs typeface="Times New Roman" pitchFamily="18" charset="0"/>
              </a:rPr>
              <a:t>, 2017. – Ч. 2. – С. 195-197.</a:t>
            </a:r>
            <a:endParaRPr lang="uk-UA" sz="1300" dirty="0">
              <a:latin typeface="Times New Roman" pitchFamily="18" charset="0"/>
              <a:cs typeface="Times New Roman" pitchFamily="18" charset="0"/>
            </a:endParaRPr>
          </a:p>
        </p:txBody>
      </p:sp>
    </p:spTree>
    <p:extLst>
      <p:ext uri="{BB962C8B-B14F-4D97-AF65-F5344CB8AC3E}">
        <p14:creationId xmlns:p14="http://schemas.microsoft.com/office/powerpoint/2010/main" val="13555252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2730" y="-547803"/>
            <a:ext cx="9142857" cy="7619048"/>
          </a:xfrm>
        </p:spPr>
      </p:pic>
      <p:sp>
        <p:nvSpPr>
          <p:cNvPr id="6" name="Прямоугольник 5"/>
          <p:cNvSpPr/>
          <p:nvPr/>
        </p:nvSpPr>
        <p:spPr>
          <a:xfrm>
            <a:off x="107504" y="-531440"/>
            <a:ext cx="8928992" cy="6755696"/>
          </a:xfrm>
          <a:prstGeom prst="rect">
            <a:avLst/>
          </a:prstGeom>
        </p:spPr>
        <p:txBody>
          <a:bodyPr wrap="square">
            <a:spAutoFit/>
          </a:bodyPr>
          <a:lstStyle/>
          <a:p>
            <a:pPr lvl="0"/>
            <a:r>
              <a:rPr lang="uk-UA" sz="1400" dirty="0" smtClean="0">
                <a:latin typeface="Times New Roman" pitchFamily="18" charset="0"/>
                <a:cs typeface="Times New Roman" pitchFamily="18" charset="0"/>
              </a:rPr>
              <a:t>36. </a:t>
            </a:r>
            <a:r>
              <a:rPr lang="uk-UA" sz="1400" dirty="0" err="1" smtClean="0">
                <a:latin typeface="Times New Roman" pitchFamily="18" charset="0"/>
                <a:cs typeface="Times New Roman" pitchFamily="18" charset="0"/>
              </a:rPr>
              <a:t>Толкачова</a:t>
            </a:r>
            <a:r>
              <a:rPr lang="uk-UA" sz="1400" dirty="0" smtClean="0">
                <a:latin typeface="Times New Roman" pitchFamily="18" charset="0"/>
                <a:cs typeface="Times New Roman" pitchFamily="18" charset="0"/>
              </a:rPr>
              <a:t> </a:t>
            </a:r>
            <a:r>
              <a:rPr lang="uk-UA" sz="1400" dirty="0">
                <a:latin typeface="Times New Roman" pitchFamily="18" charset="0"/>
                <a:cs typeface="Times New Roman" pitchFamily="18" charset="0"/>
              </a:rPr>
              <a:t>І. А. Організація державного апарату України. Практикум / </a:t>
            </a:r>
            <a:r>
              <a:rPr lang="uk-UA" sz="1400" dirty="0" err="1">
                <a:latin typeface="Times New Roman" pitchFamily="18" charset="0"/>
                <a:cs typeface="Times New Roman" pitchFamily="18" charset="0"/>
              </a:rPr>
              <a:t>Толкачова</a:t>
            </a:r>
            <a:r>
              <a:rPr lang="uk-UA" sz="1400" dirty="0">
                <a:latin typeface="Times New Roman" pitchFamily="18" charset="0"/>
                <a:cs typeface="Times New Roman" pitchFamily="18" charset="0"/>
              </a:rPr>
              <a:t> І. А.. - К. : </a:t>
            </a:r>
            <a:r>
              <a:rPr lang="uk-UA" sz="1400" dirty="0" err="1">
                <a:latin typeface="Times New Roman" pitchFamily="18" charset="0"/>
                <a:cs typeface="Times New Roman" pitchFamily="18" charset="0"/>
              </a:rPr>
              <a:t>НАУ</a:t>
            </a:r>
            <a:r>
              <a:rPr lang="uk-UA" sz="1400" dirty="0">
                <a:latin typeface="Times New Roman" pitchFamily="18" charset="0"/>
                <a:cs typeface="Times New Roman" pitchFamily="18" charset="0"/>
              </a:rPr>
              <a:t>, 2018.</a:t>
            </a:r>
            <a:endParaRPr lang="ru-RU" sz="1400" dirty="0">
              <a:latin typeface="Times New Roman" pitchFamily="18" charset="0"/>
              <a:cs typeface="Times New Roman" pitchFamily="18" charset="0"/>
            </a:endParaRPr>
          </a:p>
          <a:p>
            <a:pPr lvl="0"/>
            <a:r>
              <a:rPr lang="uk-UA" sz="1400" dirty="0" smtClean="0">
                <a:latin typeface="Times New Roman" pitchFamily="18" charset="0"/>
                <a:cs typeface="Times New Roman" pitchFamily="18" charset="0"/>
              </a:rPr>
              <a:t>37. </a:t>
            </a:r>
            <a:r>
              <a:rPr lang="uk-UA" sz="1400" dirty="0" err="1" smtClean="0">
                <a:latin typeface="Times New Roman" pitchFamily="18" charset="0"/>
                <a:cs typeface="Times New Roman" pitchFamily="18" charset="0"/>
              </a:rPr>
              <a:t>Yurynets</a:t>
            </a:r>
            <a:r>
              <a:rPr lang="uk-UA" sz="1400" dirty="0" smtClean="0">
                <a:latin typeface="Times New Roman" pitchFamily="18" charset="0"/>
                <a:cs typeface="Times New Roman" pitchFamily="18" charset="0"/>
              </a:rPr>
              <a:t> </a:t>
            </a:r>
            <a:r>
              <a:rPr lang="uk-UA" sz="1400" dirty="0">
                <a:latin typeface="Times New Roman" pitchFamily="18" charset="0"/>
                <a:cs typeface="Times New Roman" pitchFamily="18" charset="0"/>
              </a:rPr>
              <a:t>J.L., </a:t>
            </a:r>
            <a:r>
              <a:rPr lang="uk-UA" sz="1400" dirty="0" err="1">
                <a:latin typeface="Times New Roman" pitchFamily="18" charset="0"/>
                <a:cs typeface="Times New Roman" pitchFamily="18" charset="0"/>
              </a:rPr>
              <a:t>Pyvovar</a:t>
            </a:r>
            <a:r>
              <a:rPr lang="uk-UA" sz="1400" dirty="0">
                <a:latin typeface="Times New Roman" pitchFamily="18" charset="0"/>
                <a:cs typeface="Times New Roman" pitchFamily="18" charset="0"/>
              </a:rPr>
              <a:t> I.V., </a:t>
            </a:r>
            <a:r>
              <a:rPr lang="uk-UA" sz="1400" dirty="0" err="1">
                <a:latin typeface="Times New Roman" pitchFamily="18" charset="0"/>
                <a:cs typeface="Times New Roman" pitchFamily="18" charset="0"/>
              </a:rPr>
              <a:t>Pyvovar</a:t>
            </a:r>
            <a:r>
              <a:rPr lang="uk-UA" sz="1400" dirty="0">
                <a:latin typeface="Times New Roman" pitchFamily="18" charset="0"/>
                <a:cs typeface="Times New Roman" pitchFamily="18" charset="0"/>
              </a:rPr>
              <a:t> Y.I. </a:t>
            </a:r>
            <a:r>
              <a:rPr lang="uk-UA" sz="1400" dirty="0" err="1">
                <a:latin typeface="Times New Roman" pitchFamily="18" charset="0"/>
                <a:cs typeface="Times New Roman" pitchFamily="18" charset="0"/>
              </a:rPr>
              <a:t>Problems</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of</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Legal</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Unification</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of</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the</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Concept</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of</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Cultural</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Values</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in</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Ukrainian</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and</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International</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Legislation</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hlinkClick r:id="rId3" tooltip="link to all issues of this title"/>
              </a:rPr>
              <a:t>Advanced</a:t>
            </a:r>
            <a:r>
              <a:rPr lang="uk-UA" sz="1400" dirty="0">
                <a:latin typeface="Times New Roman" pitchFamily="18" charset="0"/>
                <a:cs typeface="Times New Roman" pitchFamily="18" charset="0"/>
                <a:hlinkClick r:id="rId3" tooltip="link to all issues of this title"/>
              </a:rPr>
              <a:t> </a:t>
            </a:r>
            <a:r>
              <a:rPr lang="uk-UA" sz="1400" dirty="0" err="1">
                <a:latin typeface="Times New Roman" pitchFamily="18" charset="0"/>
                <a:cs typeface="Times New Roman" pitchFamily="18" charset="0"/>
                <a:hlinkClick r:id="rId3" tooltip="link to all issues of this title"/>
              </a:rPr>
              <a:t>Science</a:t>
            </a:r>
            <a:r>
              <a:rPr lang="uk-UA" sz="1400" dirty="0">
                <a:latin typeface="Times New Roman" pitchFamily="18" charset="0"/>
                <a:cs typeface="Times New Roman" pitchFamily="18" charset="0"/>
                <a:hlinkClick r:id="rId3" tooltip="link to all issues of this title"/>
              </a:rPr>
              <a:t> </a:t>
            </a:r>
            <a:r>
              <a:rPr lang="uk-UA" sz="1400" dirty="0" err="1">
                <a:latin typeface="Times New Roman" pitchFamily="18" charset="0"/>
                <a:cs typeface="Times New Roman" pitchFamily="18" charset="0"/>
                <a:hlinkClick r:id="rId3" tooltip="link to all issues of this title"/>
              </a:rPr>
              <a:t>Letters</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Volume</a:t>
            </a:r>
            <a:r>
              <a:rPr lang="uk-UA" sz="1400" dirty="0">
                <a:latin typeface="Times New Roman" pitchFamily="18" charset="0"/>
                <a:cs typeface="Times New Roman" pitchFamily="18" charset="0"/>
              </a:rPr>
              <a:t> 24,</a:t>
            </a:r>
            <a:r>
              <a:rPr lang="uk-UA" sz="1400" dirty="0" err="1">
                <a:latin typeface="Times New Roman" pitchFamily="18" charset="0"/>
                <a:cs typeface="Times New Roman" pitchFamily="18" charset="0"/>
              </a:rPr>
              <a:t> Numbe</a:t>
            </a:r>
            <a:r>
              <a:rPr lang="uk-UA" sz="1400" dirty="0">
                <a:latin typeface="Times New Roman" pitchFamily="18" charset="0"/>
                <a:cs typeface="Times New Roman" pitchFamily="18" charset="0"/>
              </a:rPr>
              <a:t>r 4, April 2018, pp. 2936-2939. </a:t>
            </a:r>
            <a:r>
              <a:rPr lang="uk-UA" sz="1400" dirty="0" err="1">
                <a:latin typeface="Times New Roman" pitchFamily="18" charset="0"/>
                <a:cs typeface="Times New Roman" pitchFamily="18" charset="0"/>
              </a:rPr>
              <a:t>DOI</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hlinkClick r:id="rId4"/>
              </a:rPr>
              <a:t>https</a:t>
            </a:r>
            <a:r>
              <a:rPr lang="uk-UA" sz="1400" dirty="0">
                <a:latin typeface="Times New Roman" pitchFamily="18" charset="0"/>
                <a:cs typeface="Times New Roman" pitchFamily="18" charset="0"/>
                <a:hlinkClick r:id="rId4"/>
              </a:rPr>
              <a:t>://</a:t>
            </a:r>
            <a:r>
              <a:rPr lang="uk-UA" sz="1400" dirty="0" err="1">
                <a:latin typeface="Times New Roman" pitchFamily="18" charset="0"/>
                <a:cs typeface="Times New Roman" pitchFamily="18" charset="0"/>
                <a:hlinkClick r:id="rId4"/>
              </a:rPr>
              <a:t>doi.org</a:t>
            </a:r>
            <a:r>
              <a:rPr lang="uk-UA" sz="1400" dirty="0">
                <a:latin typeface="Times New Roman" pitchFamily="18" charset="0"/>
                <a:cs typeface="Times New Roman" pitchFamily="18" charset="0"/>
                <a:hlinkClick r:id="rId4"/>
              </a:rPr>
              <a:t>/10.1166/</a:t>
            </a:r>
            <a:r>
              <a:rPr lang="uk-UA" sz="1400" dirty="0" err="1">
                <a:latin typeface="Times New Roman" pitchFamily="18" charset="0"/>
                <a:cs typeface="Times New Roman" pitchFamily="18" charset="0"/>
                <a:hlinkClick r:id="rId4"/>
              </a:rPr>
              <a:t>asl.2018.11098</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American</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Scientific</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Publishers</a:t>
            </a:r>
            <a:r>
              <a:rPr lang="uk-UA" sz="1400" dirty="0">
                <a:latin typeface="Times New Roman" pitchFamily="18" charset="0"/>
                <a:cs typeface="Times New Roman" pitchFamily="18" charset="0"/>
              </a:rPr>
              <a:t>. Ідентифікаційний номер: </a:t>
            </a:r>
            <a:r>
              <a:rPr lang="uk-UA" sz="1400" dirty="0" err="1">
                <a:latin typeface="Times New Roman" pitchFamily="18" charset="0"/>
                <a:cs typeface="Times New Roman" pitchFamily="18" charset="0"/>
              </a:rPr>
              <a:t>Web</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of</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Science</a:t>
            </a:r>
            <a:r>
              <a:rPr lang="uk-UA" sz="1400" dirty="0">
                <a:latin typeface="Times New Roman" pitchFamily="18" charset="0"/>
                <a:cs typeface="Times New Roman" pitchFamily="18" charset="0"/>
              </a:rPr>
              <a:t>: 000432429600184.</a:t>
            </a:r>
            <a:endParaRPr lang="ru-RU" sz="1400" dirty="0">
              <a:latin typeface="Times New Roman" pitchFamily="18" charset="0"/>
              <a:cs typeface="Times New Roman" pitchFamily="18" charset="0"/>
            </a:endParaRPr>
          </a:p>
          <a:p>
            <a:pPr lvl="0"/>
            <a:r>
              <a:rPr lang="uk-UA" sz="1400" dirty="0" smtClean="0">
                <a:latin typeface="Times New Roman" pitchFamily="18" charset="0"/>
                <a:cs typeface="Times New Roman" pitchFamily="18" charset="0"/>
              </a:rPr>
              <a:t>38. Толкачова</a:t>
            </a:r>
            <a:r>
              <a:rPr lang="uk-UA" sz="1400" dirty="0">
                <a:latin typeface="Times New Roman" pitchFamily="18" charset="0"/>
                <a:cs typeface="Times New Roman" pitchFamily="18" charset="0"/>
              </a:rPr>
              <a:t> І. А. Конституційно-правове забезпечення безпосередньої демократії в Україні / І. А. </a:t>
            </a:r>
            <a:r>
              <a:rPr lang="uk-UA" sz="1400" dirty="0" err="1">
                <a:latin typeface="Times New Roman" pitchFamily="18" charset="0"/>
                <a:cs typeface="Times New Roman" pitchFamily="18" charset="0"/>
              </a:rPr>
              <a:t>Толкачова</a:t>
            </a:r>
            <a:r>
              <a:rPr lang="uk-UA" sz="1400" dirty="0">
                <a:latin typeface="Times New Roman" pitchFamily="18" charset="0"/>
                <a:cs typeface="Times New Roman" pitchFamily="18" charset="0"/>
              </a:rPr>
              <a:t>, В. О.  </a:t>
            </a:r>
            <a:r>
              <a:rPr lang="uk-UA" sz="1400" dirty="0" err="1">
                <a:latin typeface="Times New Roman" pitchFamily="18" charset="0"/>
                <a:cs typeface="Times New Roman" pitchFamily="18" charset="0"/>
              </a:rPr>
              <a:t>Момотюк</a:t>
            </a:r>
            <a:r>
              <a:rPr lang="uk-UA" sz="1400" dirty="0">
                <a:latin typeface="Times New Roman" pitchFamily="18" charset="0"/>
                <a:cs typeface="Times New Roman" pitchFamily="18" charset="0"/>
              </a:rPr>
              <a:t> // </a:t>
            </a:r>
            <a:r>
              <a:rPr lang="uk-UA" sz="1400" dirty="0" err="1">
                <a:latin typeface="Times New Roman" pitchFamily="18" charset="0"/>
                <a:cs typeface="Times New Roman" pitchFamily="18" charset="0"/>
              </a:rPr>
              <a:t>Jurnalul</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juridic</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national</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teorie</a:t>
            </a:r>
            <a:r>
              <a:rPr lang="uk-UA" sz="1400" dirty="0">
                <a:latin typeface="Times New Roman" pitchFamily="18" charset="0"/>
                <a:cs typeface="Times New Roman" pitchFamily="18" charset="0"/>
              </a:rPr>
              <a:t> şi </a:t>
            </a:r>
            <a:r>
              <a:rPr lang="uk-UA" sz="1400" dirty="0" err="1">
                <a:latin typeface="Times New Roman" pitchFamily="18" charset="0"/>
                <a:cs typeface="Times New Roman" pitchFamily="18" charset="0"/>
              </a:rPr>
              <a:t>practică</a:t>
            </a:r>
            <a:r>
              <a:rPr lang="uk-UA" sz="1400" dirty="0">
                <a:latin typeface="Times New Roman" pitchFamily="18" charset="0"/>
                <a:cs typeface="Times New Roman" pitchFamily="18" charset="0"/>
              </a:rPr>
              <a:t>. – 2018. – № 2. –  C. 28-31 (</a:t>
            </a:r>
            <a:r>
              <a:rPr lang="uk-UA" sz="1400" dirty="0" err="1">
                <a:latin typeface="Times New Roman" pitchFamily="18" charset="0"/>
                <a:cs typeface="Times New Roman" pitchFamily="18" charset="0"/>
              </a:rPr>
              <a:t>Index</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Copernicus</a:t>
            </a:r>
            <a:r>
              <a:rPr lang="uk-UA" sz="1400" dirty="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lvl="0"/>
            <a:r>
              <a:rPr lang="uk-UA" sz="1400" dirty="0" smtClean="0">
                <a:latin typeface="Times New Roman" pitchFamily="18" charset="0"/>
                <a:cs typeface="Times New Roman" pitchFamily="18" charset="0"/>
              </a:rPr>
              <a:t>39. </a:t>
            </a:r>
            <a:r>
              <a:rPr lang="uk-UA" sz="1400" dirty="0" err="1" smtClean="0">
                <a:latin typeface="Times New Roman" pitchFamily="18" charset="0"/>
                <a:cs typeface="Times New Roman" pitchFamily="18" charset="0"/>
              </a:rPr>
              <a:t>Толкачова</a:t>
            </a:r>
            <a:r>
              <a:rPr lang="uk-UA" sz="1400" dirty="0" smtClean="0">
                <a:latin typeface="Times New Roman" pitchFamily="18" charset="0"/>
                <a:cs typeface="Times New Roman" pitchFamily="18" charset="0"/>
              </a:rPr>
              <a:t> </a:t>
            </a:r>
            <a:r>
              <a:rPr lang="uk-UA" sz="1400" dirty="0">
                <a:latin typeface="Times New Roman" pitchFamily="18" charset="0"/>
                <a:cs typeface="Times New Roman" pitchFamily="18" charset="0"/>
              </a:rPr>
              <a:t>І.А. Реформа адвокатури в Україні / І.С. Мельничук, І.А. </a:t>
            </a:r>
            <a:r>
              <a:rPr lang="uk-UA" sz="1400" dirty="0" err="1">
                <a:latin typeface="Times New Roman" pitchFamily="18" charset="0"/>
                <a:cs typeface="Times New Roman" pitchFamily="18" charset="0"/>
              </a:rPr>
              <a:t>Толкачова</a:t>
            </a:r>
            <a:r>
              <a:rPr lang="uk-UA" sz="1400" dirty="0">
                <a:latin typeface="Times New Roman" pitchFamily="18" charset="0"/>
                <a:cs typeface="Times New Roman" pitchFamily="18" charset="0"/>
              </a:rPr>
              <a:t> // </a:t>
            </a:r>
            <a:r>
              <a:rPr lang="uk-UA" sz="1400" dirty="0" err="1">
                <a:latin typeface="Times New Roman" pitchFamily="18" charset="0"/>
                <a:cs typeface="Times New Roman" pitchFamily="18" charset="0"/>
              </a:rPr>
              <a:t>Materiály</a:t>
            </a:r>
            <a:r>
              <a:rPr lang="uk-UA" sz="1400" dirty="0">
                <a:latin typeface="Times New Roman" pitchFamily="18" charset="0"/>
                <a:cs typeface="Times New Roman" pitchFamily="18" charset="0"/>
              </a:rPr>
              <a:t> XIV </a:t>
            </a:r>
            <a:r>
              <a:rPr lang="uk-UA" sz="1400" dirty="0" err="1">
                <a:latin typeface="Times New Roman" pitchFamily="18" charset="0"/>
                <a:cs typeface="Times New Roman" pitchFamily="18" charset="0"/>
              </a:rPr>
              <a:t>Mezinárodní</a:t>
            </a:r>
            <a:r>
              <a:rPr lang="uk-UA" sz="1400" dirty="0">
                <a:latin typeface="Times New Roman" pitchFamily="18" charset="0"/>
                <a:cs typeface="Times New Roman" pitchFamily="18" charset="0"/>
              </a:rPr>
              <a:t> vĕdecko-praktická </a:t>
            </a:r>
            <a:r>
              <a:rPr lang="uk-UA" sz="1400" dirty="0" err="1">
                <a:latin typeface="Times New Roman" pitchFamily="18" charset="0"/>
                <a:cs typeface="Times New Roman" pitchFamily="18" charset="0"/>
              </a:rPr>
              <a:t>konference</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Věda</a:t>
            </a:r>
            <a:r>
              <a:rPr lang="uk-UA" sz="1400" dirty="0">
                <a:latin typeface="Times New Roman" pitchFamily="18" charset="0"/>
                <a:cs typeface="Times New Roman" pitchFamily="18" charset="0"/>
              </a:rPr>
              <a:t> a </a:t>
            </a:r>
            <a:r>
              <a:rPr lang="uk-UA" sz="1400" dirty="0" err="1">
                <a:latin typeface="Times New Roman" pitchFamily="18" charset="0"/>
                <a:cs typeface="Times New Roman" pitchFamily="18" charset="0"/>
              </a:rPr>
              <a:t>technologie</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krok</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do</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budoucnosti</a:t>
            </a:r>
            <a:r>
              <a:rPr lang="uk-UA" sz="1400" dirty="0">
                <a:latin typeface="Times New Roman" pitchFamily="18" charset="0"/>
                <a:cs typeface="Times New Roman" pitchFamily="18" charset="0"/>
              </a:rPr>
              <a:t> –2018», 22 - 28 </a:t>
            </a:r>
            <a:r>
              <a:rPr lang="uk-UA" sz="1400" dirty="0" err="1">
                <a:latin typeface="Times New Roman" pitchFamily="18" charset="0"/>
                <a:cs typeface="Times New Roman" pitchFamily="18" charset="0"/>
              </a:rPr>
              <a:t>února</a:t>
            </a:r>
            <a:r>
              <a:rPr lang="uk-UA" sz="1400" dirty="0">
                <a:latin typeface="Times New Roman" pitchFamily="18" charset="0"/>
                <a:cs typeface="Times New Roman" pitchFamily="18" charset="0"/>
              </a:rPr>
              <a:t> 2018 г. </a:t>
            </a:r>
            <a:r>
              <a:rPr lang="uk-UA" sz="1400" dirty="0" err="1">
                <a:latin typeface="Times New Roman" pitchFamily="18" charset="0"/>
                <a:cs typeface="Times New Roman" pitchFamily="18" charset="0"/>
              </a:rPr>
              <a:t>Volume</a:t>
            </a:r>
            <a:r>
              <a:rPr lang="uk-UA" sz="1400" dirty="0">
                <a:latin typeface="Times New Roman" pitchFamily="18" charset="0"/>
                <a:cs typeface="Times New Roman" pitchFamily="18" charset="0"/>
              </a:rPr>
              <a:t> 5 : </a:t>
            </a:r>
            <a:r>
              <a:rPr lang="uk-UA" sz="1400" dirty="0" err="1">
                <a:latin typeface="Times New Roman" pitchFamily="18" charset="0"/>
                <a:cs typeface="Times New Roman" pitchFamily="18" charset="0"/>
              </a:rPr>
              <a:t>Praha</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Publishing</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House</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Education</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and</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Science</a:t>
            </a:r>
            <a:r>
              <a:rPr lang="uk-UA" sz="1400" dirty="0">
                <a:latin typeface="Times New Roman" pitchFamily="18" charset="0"/>
                <a:cs typeface="Times New Roman" pitchFamily="18" charset="0"/>
              </a:rPr>
              <a:t>» – С. 33-35.</a:t>
            </a:r>
            <a:endParaRPr lang="ru-RU" sz="1400" dirty="0">
              <a:latin typeface="Times New Roman" pitchFamily="18" charset="0"/>
              <a:cs typeface="Times New Roman" pitchFamily="18" charset="0"/>
            </a:endParaRPr>
          </a:p>
          <a:p>
            <a:pPr lvl="0"/>
            <a:r>
              <a:rPr lang="uk-UA" sz="1400" dirty="0" smtClean="0">
                <a:latin typeface="Times New Roman" pitchFamily="18" charset="0"/>
                <a:cs typeface="Times New Roman" pitchFamily="18" charset="0"/>
              </a:rPr>
              <a:t>40. </a:t>
            </a:r>
            <a:r>
              <a:rPr lang="uk-UA" sz="1400" dirty="0" err="1" smtClean="0">
                <a:latin typeface="Times New Roman" pitchFamily="18" charset="0"/>
                <a:cs typeface="Times New Roman" pitchFamily="18" charset="0"/>
              </a:rPr>
              <a:t>Толкачова</a:t>
            </a:r>
            <a:r>
              <a:rPr lang="uk-UA" sz="1400" dirty="0" smtClean="0">
                <a:latin typeface="Times New Roman" pitchFamily="18" charset="0"/>
                <a:cs typeface="Times New Roman" pitchFamily="18" charset="0"/>
              </a:rPr>
              <a:t> </a:t>
            </a:r>
            <a:r>
              <a:rPr lang="uk-UA" sz="1400" dirty="0">
                <a:latin typeface="Times New Roman" pitchFamily="18" charset="0"/>
                <a:cs typeface="Times New Roman" pitchFamily="18" charset="0"/>
              </a:rPr>
              <a:t>І.А. Основні гарантії депутатської діяльності в Україні / І.Ю. </a:t>
            </a:r>
            <a:r>
              <a:rPr lang="uk-UA" sz="1400" dirty="0" err="1">
                <a:latin typeface="Times New Roman" pitchFamily="18" charset="0"/>
                <a:cs typeface="Times New Roman" pitchFamily="18" charset="0"/>
              </a:rPr>
              <a:t>Костяна</a:t>
            </a:r>
            <a:r>
              <a:rPr lang="uk-UA" sz="1400" dirty="0">
                <a:latin typeface="Times New Roman" pitchFamily="18" charset="0"/>
                <a:cs typeface="Times New Roman" pitchFamily="18" charset="0"/>
              </a:rPr>
              <a:t>, І.А. </a:t>
            </a:r>
            <a:r>
              <a:rPr lang="uk-UA" sz="1400" dirty="0" err="1">
                <a:latin typeface="Times New Roman" pitchFamily="18" charset="0"/>
                <a:cs typeface="Times New Roman" pitchFamily="18" charset="0"/>
              </a:rPr>
              <a:t>Толкачова</a:t>
            </a:r>
            <a:r>
              <a:rPr lang="uk-UA" sz="1400" dirty="0">
                <a:latin typeface="Times New Roman" pitchFamily="18" charset="0"/>
                <a:cs typeface="Times New Roman" pitchFamily="18" charset="0"/>
              </a:rPr>
              <a:t> // </a:t>
            </a:r>
            <a:r>
              <a:rPr lang="uk-UA" sz="1400" dirty="0" err="1">
                <a:latin typeface="Times New Roman" pitchFamily="18" charset="0"/>
                <a:cs typeface="Times New Roman" pitchFamily="18" charset="0"/>
              </a:rPr>
              <a:t>Materiály</a:t>
            </a:r>
            <a:r>
              <a:rPr lang="uk-UA" sz="1400" dirty="0">
                <a:latin typeface="Times New Roman" pitchFamily="18" charset="0"/>
                <a:cs typeface="Times New Roman" pitchFamily="18" charset="0"/>
              </a:rPr>
              <a:t> XIV </a:t>
            </a:r>
            <a:r>
              <a:rPr lang="uk-UA" sz="1400" dirty="0" err="1">
                <a:latin typeface="Times New Roman" pitchFamily="18" charset="0"/>
                <a:cs typeface="Times New Roman" pitchFamily="18" charset="0"/>
              </a:rPr>
              <a:t>Mezinárodní</a:t>
            </a:r>
            <a:r>
              <a:rPr lang="uk-UA" sz="1400" dirty="0">
                <a:latin typeface="Times New Roman" pitchFamily="18" charset="0"/>
                <a:cs typeface="Times New Roman" pitchFamily="18" charset="0"/>
              </a:rPr>
              <a:t> vĕdecko-praktická </a:t>
            </a:r>
            <a:r>
              <a:rPr lang="uk-UA" sz="1400" dirty="0" err="1">
                <a:latin typeface="Times New Roman" pitchFamily="18" charset="0"/>
                <a:cs typeface="Times New Roman" pitchFamily="18" charset="0"/>
              </a:rPr>
              <a:t>konference</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Věda</a:t>
            </a:r>
            <a:r>
              <a:rPr lang="uk-UA" sz="1400" dirty="0">
                <a:latin typeface="Times New Roman" pitchFamily="18" charset="0"/>
                <a:cs typeface="Times New Roman" pitchFamily="18" charset="0"/>
              </a:rPr>
              <a:t> a </a:t>
            </a:r>
            <a:r>
              <a:rPr lang="uk-UA" sz="1400" dirty="0" err="1">
                <a:latin typeface="Times New Roman" pitchFamily="18" charset="0"/>
                <a:cs typeface="Times New Roman" pitchFamily="18" charset="0"/>
              </a:rPr>
              <a:t>technologie</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krok</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do</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budoucnosti</a:t>
            </a:r>
            <a:r>
              <a:rPr lang="uk-UA" sz="1400" dirty="0">
                <a:latin typeface="Times New Roman" pitchFamily="18" charset="0"/>
                <a:cs typeface="Times New Roman" pitchFamily="18" charset="0"/>
              </a:rPr>
              <a:t> –2018», 22 - 28 </a:t>
            </a:r>
            <a:r>
              <a:rPr lang="uk-UA" sz="1400" dirty="0" err="1">
                <a:latin typeface="Times New Roman" pitchFamily="18" charset="0"/>
                <a:cs typeface="Times New Roman" pitchFamily="18" charset="0"/>
              </a:rPr>
              <a:t>února</a:t>
            </a:r>
            <a:r>
              <a:rPr lang="uk-UA" sz="1400" dirty="0">
                <a:latin typeface="Times New Roman" pitchFamily="18" charset="0"/>
                <a:cs typeface="Times New Roman" pitchFamily="18" charset="0"/>
              </a:rPr>
              <a:t> 2018 г. </a:t>
            </a:r>
            <a:r>
              <a:rPr lang="uk-UA" sz="1400" dirty="0" err="1">
                <a:latin typeface="Times New Roman" pitchFamily="18" charset="0"/>
                <a:cs typeface="Times New Roman" pitchFamily="18" charset="0"/>
              </a:rPr>
              <a:t>Volume</a:t>
            </a:r>
            <a:r>
              <a:rPr lang="uk-UA" sz="1400" dirty="0">
                <a:latin typeface="Times New Roman" pitchFamily="18" charset="0"/>
                <a:cs typeface="Times New Roman" pitchFamily="18" charset="0"/>
              </a:rPr>
              <a:t> 5 : </a:t>
            </a:r>
            <a:r>
              <a:rPr lang="uk-UA" sz="1400" dirty="0" err="1">
                <a:latin typeface="Times New Roman" pitchFamily="18" charset="0"/>
                <a:cs typeface="Times New Roman" pitchFamily="18" charset="0"/>
              </a:rPr>
              <a:t>Praha</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Publishing</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House</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Education</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and</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Science</a:t>
            </a:r>
            <a:r>
              <a:rPr lang="uk-UA" sz="1400" dirty="0">
                <a:latin typeface="Times New Roman" pitchFamily="18" charset="0"/>
                <a:cs typeface="Times New Roman" pitchFamily="18" charset="0"/>
              </a:rPr>
              <a:t>» – С. 36-38.</a:t>
            </a:r>
            <a:endParaRPr lang="ru-RU" sz="1400" dirty="0">
              <a:latin typeface="Times New Roman" pitchFamily="18" charset="0"/>
              <a:cs typeface="Times New Roman" pitchFamily="18" charset="0"/>
            </a:endParaRPr>
          </a:p>
          <a:p>
            <a:pPr lvl="0"/>
            <a:r>
              <a:rPr lang="uk-UA" sz="1400" dirty="0" smtClean="0">
                <a:latin typeface="Times New Roman" pitchFamily="18" charset="0"/>
                <a:cs typeface="Times New Roman" pitchFamily="18" charset="0"/>
              </a:rPr>
              <a:t>41. </a:t>
            </a:r>
            <a:r>
              <a:rPr lang="uk-UA" sz="1400" dirty="0" err="1" smtClean="0">
                <a:latin typeface="Times New Roman" pitchFamily="18" charset="0"/>
                <a:cs typeface="Times New Roman" pitchFamily="18" charset="0"/>
              </a:rPr>
              <a:t>Толкачова</a:t>
            </a:r>
            <a:r>
              <a:rPr lang="uk-UA" sz="1400" dirty="0" smtClean="0">
                <a:latin typeface="Times New Roman" pitchFamily="18" charset="0"/>
                <a:cs typeface="Times New Roman" pitchFamily="18" charset="0"/>
              </a:rPr>
              <a:t> </a:t>
            </a:r>
            <a:r>
              <a:rPr lang="uk-UA" sz="1400" dirty="0">
                <a:latin typeface="Times New Roman" pitchFamily="18" charset="0"/>
                <a:cs typeface="Times New Roman" pitchFamily="18" charset="0"/>
              </a:rPr>
              <a:t>І.А. Особливості реформування Національної поліції України / Я.Ю. Матвійчук, І.А. </a:t>
            </a:r>
            <a:r>
              <a:rPr lang="uk-UA" sz="1400" dirty="0" err="1">
                <a:latin typeface="Times New Roman" pitchFamily="18" charset="0"/>
                <a:cs typeface="Times New Roman" pitchFamily="18" charset="0"/>
              </a:rPr>
              <a:t>Толкачова</a:t>
            </a:r>
            <a:r>
              <a:rPr lang="uk-UA" sz="1400" dirty="0">
                <a:latin typeface="Times New Roman" pitchFamily="18" charset="0"/>
                <a:cs typeface="Times New Roman" pitchFamily="18" charset="0"/>
              </a:rPr>
              <a:t> // </a:t>
            </a:r>
            <a:r>
              <a:rPr lang="uk-UA" sz="1400" dirty="0" err="1">
                <a:latin typeface="Times New Roman" pitchFamily="18" charset="0"/>
                <a:cs typeface="Times New Roman" pitchFamily="18" charset="0"/>
              </a:rPr>
              <a:t>Materiály</a:t>
            </a:r>
            <a:r>
              <a:rPr lang="uk-UA" sz="1400" dirty="0">
                <a:latin typeface="Times New Roman" pitchFamily="18" charset="0"/>
                <a:cs typeface="Times New Roman" pitchFamily="18" charset="0"/>
              </a:rPr>
              <a:t> XIV </a:t>
            </a:r>
            <a:r>
              <a:rPr lang="uk-UA" sz="1400" dirty="0" err="1">
                <a:latin typeface="Times New Roman" pitchFamily="18" charset="0"/>
                <a:cs typeface="Times New Roman" pitchFamily="18" charset="0"/>
              </a:rPr>
              <a:t>Mezinárodní</a:t>
            </a:r>
            <a:r>
              <a:rPr lang="uk-UA" sz="1400" dirty="0">
                <a:latin typeface="Times New Roman" pitchFamily="18" charset="0"/>
                <a:cs typeface="Times New Roman" pitchFamily="18" charset="0"/>
              </a:rPr>
              <a:t> vĕdecko-praktická </a:t>
            </a:r>
            <a:r>
              <a:rPr lang="uk-UA" sz="1400" dirty="0" err="1">
                <a:latin typeface="Times New Roman" pitchFamily="18" charset="0"/>
                <a:cs typeface="Times New Roman" pitchFamily="18" charset="0"/>
              </a:rPr>
              <a:t>konference</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Věda</a:t>
            </a:r>
            <a:r>
              <a:rPr lang="uk-UA" sz="1400" dirty="0">
                <a:latin typeface="Times New Roman" pitchFamily="18" charset="0"/>
                <a:cs typeface="Times New Roman" pitchFamily="18" charset="0"/>
              </a:rPr>
              <a:t> a </a:t>
            </a:r>
            <a:r>
              <a:rPr lang="uk-UA" sz="1400" dirty="0" err="1">
                <a:latin typeface="Times New Roman" pitchFamily="18" charset="0"/>
                <a:cs typeface="Times New Roman" pitchFamily="18" charset="0"/>
              </a:rPr>
              <a:t>technologie</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krok</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do</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budoucnosti</a:t>
            </a:r>
            <a:r>
              <a:rPr lang="uk-UA" sz="1400" dirty="0">
                <a:latin typeface="Times New Roman" pitchFamily="18" charset="0"/>
                <a:cs typeface="Times New Roman" pitchFamily="18" charset="0"/>
              </a:rPr>
              <a:t> – 2018», 22 - 28 </a:t>
            </a:r>
            <a:r>
              <a:rPr lang="uk-UA" sz="1400" dirty="0" err="1">
                <a:latin typeface="Times New Roman" pitchFamily="18" charset="0"/>
                <a:cs typeface="Times New Roman" pitchFamily="18" charset="0"/>
              </a:rPr>
              <a:t>února</a:t>
            </a:r>
            <a:r>
              <a:rPr lang="uk-UA" sz="1400" dirty="0">
                <a:latin typeface="Times New Roman" pitchFamily="18" charset="0"/>
                <a:cs typeface="Times New Roman" pitchFamily="18" charset="0"/>
              </a:rPr>
              <a:t> 2018 г. </a:t>
            </a:r>
            <a:r>
              <a:rPr lang="uk-UA" sz="1400" dirty="0" err="1">
                <a:latin typeface="Times New Roman" pitchFamily="18" charset="0"/>
                <a:cs typeface="Times New Roman" pitchFamily="18" charset="0"/>
              </a:rPr>
              <a:t>Volume</a:t>
            </a:r>
            <a:r>
              <a:rPr lang="uk-UA" sz="1400" dirty="0">
                <a:latin typeface="Times New Roman" pitchFamily="18" charset="0"/>
                <a:cs typeface="Times New Roman" pitchFamily="18" charset="0"/>
              </a:rPr>
              <a:t> 5 : </a:t>
            </a:r>
            <a:r>
              <a:rPr lang="uk-UA" sz="1400" dirty="0" err="1">
                <a:latin typeface="Times New Roman" pitchFamily="18" charset="0"/>
                <a:cs typeface="Times New Roman" pitchFamily="18" charset="0"/>
              </a:rPr>
              <a:t>Praha</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Publishing</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House</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Education</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and</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Science</a:t>
            </a:r>
            <a:r>
              <a:rPr lang="uk-UA" sz="1400" dirty="0">
                <a:latin typeface="Times New Roman" pitchFamily="18" charset="0"/>
                <a:cs typeface="Times New Roman" pitchFamily="18" charset="0"/>
              </a:rPr>
              <a:t>» – С. 39-41.</a:t>
            </a:r>
            <a:endParaRPr lang="ru-RU" sz="1400" dirty="0">
              <a:latin typeface="Times New Roman" pitchFamily="18" charset="0"/>
              <a:cs typeface="Times New Roman" pitchFamily="18" charset="0"/>
            </a:endParaRPr>
          </a:p>
          <a:p>
            <a:pPr lvl="0"/>
            <a:r>
              <a:rPr lang="uk-UA" sz="1400" dirty="0" smtClean="0">
                <a:latin typeface="Times New Roman" pitchFamily="18" charset="0"/>
                <a:cs typeface="Times New Roman" pitchFamily="18" charset="0"/>
              </a:rPr>
              <a:t>42. </a:t>
            </a:r>
            <a:r>
              <a:rPr lang="uk-UA" sz="1400" dirty="0" err="1" smtClean="0">
                <a:latin typeface="Times New Roman" pitchFamily="18" charset="0"/>
                <a:cs typeface="Times New Roman" pitchFamily="18" charset="0"/>
              </a:rPr>
              <a:t>Толкачова</a:t>
            </a:r>
            <a:r>
              <a:rPr lang="uk-UA" sz="1400" dirty="0" smtClean="0">
                <a:latin typeface="Times New Roman" pitchFamily="18" charset="0"/>
                <a:cs typeface="Times New Roman" pitchFamily="18" charset="0"/>
              </a:rPr>
              <a:t> </a:t>
            </a:r>
            <a:r>
              <a:rPr lang="uk-UA" sz="1400" dirty="0">
                <a:latin typeface="Times New Roman" pitchFamily="18" charset="0"/>
                <a:cs typeface="Times New Roman" pitchFamily="18" charset="0"/>
              </a:rPr>
              <a:t>І.А. Особливості становлення та розвитку громадянського суспільства в Україні / Б.І. Кузьмук, І.А. </a:t>
            </a:r>
            <a:r>
              <a:rPr lang="uk-UA" sz="1400" dirty="0" err="1">
                <a:latin typeface="Times New Roman" pitchFamily="18" charset="0"/>
                <a:cs typeface="Times New Roman" pitchFamily="18" charset="0"/>
              </a:rPr>
              <a:t>Толкачова</a:t>
            </a:r>
            <a:r>
              <a:rPr lang="uk-UA" sz="1400" dirty="0">
                <a:latin typeface="Times New Roman" pitchFamily="18" charset="0"/>
                <a:cs typeface="Times New Roman" pitchFamily="18" charset="0"/>
              </a:rPr>
              <a:t> // </a:t>
            </a:r>
            <a:r>
              <a:rPr lang="uk-UA" sz="1400" dirty="0" err="1">
                <a:latin typeface="Times New Roman" pitchFamily="18" charset="0"/>
                <a:cs typeface="Times New Roman" pitchFamily="18" charset="0"/>
              </a:rPr>
              <a:t>Materiály</a:t>
            </a:r>
            <a:r>
              <a:rPr lang="uk-UA" sz="1400" dirty="0">
                <a:latin typeface="Times New Roman" pitchFamily="18" charset="0"/>
                <a:cs typeface="Times New Roman" pitchFamily="18" charset="0"/>
              </a:rPr>
              <a:t> XIV </a:t>
            </a:r>
            <a:r>
              <a:rPr lang="uk-UA" sz="1400" dirty="0" err="1">
                <a:latin typeface="Times New Roman" pitchFamily="18" charset="0"/>
                <a:cs typeface="Times New Roman" pitchFamily="18" charset="0"/>
              </a:rPr>
              <a:t>Mezinárodní</a:t>
            </a:r>
            <a:r>
              <a:rPr lang="uk-UA" sz="1400" dirty="0">
                <a:latin typeface="Times New Roman" pitchFamily="18" charset="0"/>
                <a:cs typeface="Times New Roman" pitchFamily="18" charset="0"/>
              </a:rPr>
              <a:t> vĕdecko-praktická </a:t>
            </a:r>
            <a:r>
              <a:rPr lang="uk-UA" sz="1400" dirty="0" err="1">
                <a:latin typeface="Times New Roman" pitchFamily="18" charset="0"/>
                <a:cs typeface="Times New Roman" pitchFamily="18" charset="0"/>
              </a:rPr>
              <a:t>konference</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Věda</a:t>
            </a:r>
            <a:r>
              <a:rPr lang="uk-UA" sz="1400" dirty="0">
                <a:latin typeface="Times New Roman" pitchFamily="18" charset="0"/>
                <a:cs typeface="Times New Roman" pitchFamily="18" charset="0"/>
              </a:rPr>
              <a:t> a </a:t>
            </a:r>
            <a:r>
              <a:rPr lang="uk-UA" sz="1400" dirty="0" err="1">
                <a:latin typeface="Times New Roman" pitchFamily="18" charset="0"/>
                <a:cs typeface="Times New Roman" pitchFamily="18" charset="0"/>
              </a:rPr>
              <a:t>technologie</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krok</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do</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budoucnosti</a:t>
            </a:r>
            <a:r>
              <a:rPr lang="uk-UA" sz="1400" dirty="0">
                <a:latin typeface="Times New Roman" pitchFamily="18" charset="0"/>
                <a:cs typeface="Times New Roman" pitchFamily="18" charset="0"/>
              </a:rPr>
              <a:t> – 2018», 22 - 28 </a:t>
            </a:r>
            <a:r>
              <a:rPr lang="uk-UA" sz="1400" dirty="0" err="1">
                <a:latin typeface="Times New Roman" pitchFamily="18" charset="0"/>
                <a:cs typeface="Times New Roman" pitchFamily="18" charset="0"/>
              </a:rPr>
              <a:t>února</a:t>
            </a:r>
            <a:r>
              <a:rPr lang="uk-UA" sz="1400" dirty="0">
                <a:latin typeface="Times New Roman" pitchFamily="18" charset="0"/>
                <a:cs typeface="Times New Roman" pitchFamily="18" charset="0"/>
              </a:rPr>
              <a:t> 2018 г. </a:t>
            </a:r>
            <a:r>
              <a:rPr lang="uk-UA" sz="1400" dirty="0" err="1">
                <a:latin typeface="Times New Roman" pitchFamily="18" charset="0"/>
                <a:cs typeface="Times New Roman" pitchFamily="18" charset="0"/>
              </a:rPr>
              <a:t>Volume</a:t>
            </a:r>
            <a:r>
              <a:rPr lang="uk-UA" sz="1400" dirty="0">
                <a:latin typeface="Times New Roman" pitchFamily="18" charset="0"/>
                <a:cs typeface="Times New Roman" pitchFamily="18" charset="0"/>
              </a:rPr>
              <a:t> 5 : </a:t>
            </a:r>
            <a:r>
              <a:rPr lang="uk-UA" sz="1400" dirty="0" err="1">
                <a:latin typeface="Times New Roman" pitchFamily="18" charset="0"/>
                <a:cs typeface="Times New Roman" pitchFamily="18" charset="0"/>
              </a:rPr>
              <a:t>Praha</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Publishing</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House</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Education</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and</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Science</a:t>
            </a:r>
            <a:r>
              <a:rPr lang="uk-UA" sz="1400" dirty="0">
                <a:latin typeface="Times New Roman" pitchFamily="18" charset="0"/>
                <a:cs typeface="Times New Roman" pitchFamily="18" charset="0"/>
              </a:rPr>
              <a:t>» – С. 42-44.</a:t>
            </a:r>
            <a:endParaRPr lang="ru-RU" sz="1400" dirty="0">
              <a:latin typeface="Times New Roman" pitchFamily="18" charset="0"/>
              <a:cs typeface="Times New Roman" pitchFamily="18" charset="0"/>
            </a:endParaRPr>
          </a:p>
          <a:p>
            <a:pPr lvl="0"/>
            <a:r>
              <a:rPr lang="uk-UA" sz="1400" dirty="0" smtClean="0">
                <a:latin typeface="Times New Roman" pitchFamily="18" charset="0"/>
                <a:cs typeface="Times New Roman" pitchFamily="18" charset="0"/>
              </a:rPr>
              <a:t>43. </a:t>
            </a:r>
            <a:r>
              <a:rPr lang="uk-UA" sz="1400" dirty="0" err="1" smtClean="0">
                <a:latin typeface="Times New Roman" pitchFamily="18" charset="0"/>
                <a:cs typeface="Times New Roman" pitchFamily="18" charset="0"/>
              </a:rPr>
              <a:t>Толкачова</a:t>
            </a:r>
            <a:r>
              <a:rPr lang="uk-UA" sz="1400" dirty="0" smtClean="0">
                <a:latin typeface="Times New Roman" pitchFamily="18" charset="0"/>
                <a:cs typeface="Times New Roman" pitchFamily="18" charset="0"/>
              </a:rPr>
              <a:t> </a:t>
            </a:r>
            <a:r>
              <a:rPr lang="uk-UA" sz="1400" dirty="0">
                <a:latin typeface="Times New Roman" pitchFamily="18" charset="0"/>
                <a:cs typeface="Times New Roman" pitchFamily="18" charset="0"/>
              </a:rPr>
              <a:t>І.А. Порівняльна характеристика виконавчої влади Франції та Німеччини / І.М. </a:t>
            </a:r>
            <a:r>
              <a:rPr lang="uk-UA" sz="1400" dirty="0" err="1">
                <a:latin typeface="Times New Roman" pitchFamily="18" charset="0"/>
                <a:cs typeface="Times New Roman" pitchFamily="18" charset="0"/>
              </a:rPr>
              <a:t>Пущик</a:t>
            </a:r>
            <a:r>
              <a:rPr lang="uk-UA" sz="1400" dirty="0">
                <a:latin typeface="Times New Roman" pitchFamily="18" charset="0"/>
                <a:cs typeface="Times New Roman" pitchFamily="18" charset="0"/>
              </a:rPr>
              <a:t>, І.А. </a:t>
            </a:r>
            <a:r>
              <a:rPr lang="uk-UA" sz="1400" dirty="0" err="1">
                <a:latin typeface="Times New Roman" pitchFamily="18" charset="0"/>
                <a:cs typeface="Times New Roman" pitchFamily="18" charset="0"/>
              </a:rPr>
              <a:t>Толкачова</a:t>
            </a:r>
            <a:r>
              <a:rPr lang="uk-UA" sz="1400" dirty="0">
                <a:latin typeface="Times New Roman" pitchFamily="18" charset="0"/>
                <a:cs typeface="Times New Roman" pitchFamily="18" charset="0"/>
              </a:rPr>
              <a:t> // </a:t>
            </a:r>
            <a:r>
              <a:rPr lang="uk-UA" sz="1400" dirty="0" err="1">
                <a:latin typeface="Times New Roman" pitchFamily="18" charset="0"/>
                <a:cs typeface="Times New Roman" pitchFamily="18" charset="0"/>
              </a:rPr>
              <a:t>Materials</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of</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the</a:t>
            </a:r>
            <a:r>
              <a:rPr lang="uk-UA" sz="1400" dirty="0">
                <a:latin typeface="Times New Roman" pitchFamily="18" charset="0"/>
                <a:cs typeface="Times New Roman" pitchFamily="18" charset="0"/>
              </a:rPr>
              <a:t> XIII </a:t>
            </a:r>
            <a:r>
              <a:rPr lang="uk-UA" sz="1400" dirty="0" err="1">
                <a:latin typeface="Times New Roman" pitchFamily="18" charset="0"/>
                <a:cs typeface="Times New Roman" pitchFamily="18" charset="0"/>
              </a:rPr>
              <a:t>International</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scientific</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and</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practical</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Conference</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Modern</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scientific</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potential</a:t>
            </a:r>
            <a:r>
              <a:rPr lang="uk-UA" sz="1400" dirty="0">
                <a:latin typeface="Times New Roman" pitchFamily="18" charset="0"/>
                <a:cs typeface="Times New Roman" pitchFamily="18" charset="0"/>
              </a:rPr>
              <a:t> – 2018 , </a:t>
            </a:r>
            <a:r>
              <a:rPr lang="uk-UA" sz="1400" dirty="0" err="1">
                <a:latin typeface="Times New Roman" pitchFamily="18" charset="0"/>
                <a:cs typeface="Times New Roman" pitchFamily="18" charset="0"/>
              </a:rPr>
              <a:t>February</a:t>
            </a:r>
            <a:r>
              <a:rPr lang="uk-UA" sz="1400" dirty="0">
                <a:latin typeface="Times New Roman" pitchFamily="18" charset="0"/>
                <a:cs typeface="Times New Roman" pitchFamily="18" charset="0"/>
              </a:rPr>
              <a:t> 28 - </a:t>
            </a:r>
            <a:r>
              <a:rPr lang="uk-UA" sz="1400" dirty="0" err="1">
                <a:latin typeface="Times New Roman" pitchFamily="18" charset="0"/>
                <a:cs typeface="Times New Roman" pitchFamily="18" charset="0"/>
              </a:rPr>
              <a:t>March</a:t>
            </a:r>
            <a:r>
              <a:rPr lang="uk-UA" sz="1400" dirty="0">
                <a:latin typeface="Times New Roman" pitchFamily="18" charset="0"/>
                <a:cs typeface="Times New Roman" pitchFamily="18" charset="0"/>
              </a:rPr>
              <a:t> 7, 2018 </a:t>
            </a:r>
            <a:r>
              <a:rPr lang="uk-UA" sz="1400" dirty="0" err="1">
                <a:latin typeface="Times New Roman" pitchFamily="18" charset="0"/>
                <a:cs typeface="Times New Roman" pitchFamily="18" charset="0"/>
              </a:rPr>
              <a:t>Political</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science</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Law</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Public</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administration</a:t>
            </a:r>
            <a:r>
              <a:rPr lang="uk-UA" sz="1400" dirty="0">
                <a:latin typeface="Times New Roman" pitchFamily="18" charset="0"/>
                <a:cs typeface="Times New Roman" pitchFamily="18" charset="0"/>
              </a:rPr>
              <a:t>. : </a:t>
            </a:r>
            <a:r>
              <a:rPr lang="uk-UA" sz="1400" dirty="0" err="1">
                <a:latin typeface="Times New Roman" pitchFamily="18" charset="0"/>
                <a:cs typeface="Times New Roman" pitchFamily="18" charset="0"/>
              </a:rPr>
              <a:t>Sheffield</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Science</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and</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education</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LTD</a:t>
            </a:r>
            <a:r>
              <a:rPr lang="uk-UA" sz="1400" dirty="0">
                <a:latin typeface="Times New Roman" pitchFamily="18" charset="0"/>
                <a:cs typeface="Times New Roman" pitchFamily="18" charset="0"/>
              </a:rPr>
              <a:t> – С. 37-39.</a:t>
            </a:r>
            <a:endParaRPr lang="ru-RU" sz="1400" dirty="0">
              <a:latin typeface="Times New Roman" pitchFamily="18" charset="0"/>
              <a:cs typeface="Times New Roman" pitchFamily="18" charset="0"/>
            </a:endParaRPr>
          </a:p>
          <a:p>
            <a:pPr lvl="0"/>
            <a:r>
              <a:rPr lang="uk-UA" sz="1400" dirty="0" smtClean="0">
                <a:latin typeface="Times New Roman" pitchFamily="18" charset="0"/>
                <a:cs typeface="Times New Roman" pitchFamily="18" charset="0"/>
              </a:rPr>
              <a:t>44. </a:t>
            </a:r>
            <a:r>
              <a:rPr lang="uk-UA" sz="1400" dirty="0" err="1" smtClean="0">
                <a:latin typeface="Times New Roman" pitchFamily="18" charset="0"/>
                <a:cs typeface="Times New Roman" pitchFamily="18" charset="0"/>
              </a:rPr>
              <a:t>Толкачова</a:t>
            </a:r>
            <a:r>
              <a:rPr lang="uk-UA" sz="1400" dirty="0" smtClean="0">
                <a:latin typeface="Times New Roman" pitchFamily="18" charset="0"/>
                <a:cs typeface="Times New Roman" pitchFamily="18" charset="0"/>
              </a:rPr>
              <a:t> </a:t>
            </a:r>
            <a:r>
              <a:rPr lang="uk-UA" sz="1400" dirty="0">
                <a:latin typeface="Times New Roman" pitchFamily="18" charset="0"/>
                <a:cs typeface="Times New Roman" pitchFamily="18" charset="0"/>
              </a:rPr>
              <a:t>І.А. Порівняльна характеристика функціонування Конституційного Суду України та Федерального Конституційного Суду Німеччини / І.С. Мельничук, І.А. </a:t>
            </a:r>
            <a:r>
              <a:rPr lang="uk-UA" sz="1400" dirty="0" err="1">
                <a:latin typeface="Times New Roman" pitchFamily="18" charset="0"/>
                <a:cs typeface="Times New Roman" pitchFamily="18" charset="0"/>
              </a:rPr>
              <a:t>Толкачова</a:t>
            </a:r>
            <a:r>
              <a:rPr lang="uk-UA" sz="1400" dirty="0">
                <a:latin typeface="Times New Roman" pitchFamily="18" charset="0"/>
                <a:cs typeface="Times New Roman" pitchFamily="18" charset="0"/>
              </a:rPr>
              <a:t> //  </a:t>
            </a:r>
            <a:r>
              <a:rPr lang="uk-UA" sz="1400" dirty="0" err="1">
                <a:latin typeface="Times New Roman" pitchFamily="18" charset="0"/>
                <a:cs typeface="Times New Roman" pitchFamily="18" charset="0"/>
              </a:rPr>
              <a:t>Материали</a:t>
            </a:r>
            <a:r>
              <a:rPr lang="uk-UA" sz="1400" dirty="0">
                <a:latin typeface="Times New Roman" pitchFamily="18" charset="0"/>
                <a:cs typeface="Times New Roman" pitchFamily="18" charset="0"/>
              </a:rPr>
              <a:t> за XIV </a:t>
            </a:r>
            <a:r>
              <a:rPr lang="uk-UA" sz="1400" dirty="0" err="1">
                <a:latin typeface="Times New Roman" pitchFamily="18" charset="0"/>
                <a:cs typeface="Times New Roman" pitchFamily="18" charset="0"/>
              </a:rPr>
              <a:t>международна</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научна</a:t>
            </a:r>
            <a:r>
              <a:rPr lang="uk-UA" sz="1400" dirty="0">
                <a:latin typeface="Times New Roman" pitchFamily="18" charset="0"/>
                <a:cs typeface="Times New Roman" pitchFamily="18" charset="0"/>
              </a:rPr>
              <a:t> практична </a:t>
            </a:r>
            <a:r>
              <a:rPr lang="uk-UA" sz="1400" dirty="0" err="1">
                <a:latin typeface="Times New Roman" pitchFamily="18" charset="0"/>
                <a:cs typeface="Times New Roman" pitchFamily="18" charset="0"/>
              </a:rPr>
              <a:t>конференция</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Найновите</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научни</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постижения</a:t>
            </a:r>
            <a:r>
              <a:rPr lang="uk-UA" sz="1400" dirty="0">
                <a:latin typeface="Times New Roman" pitchFamily="18" charset="0"/>
                <a:cs typeface="Times New Roman" pitchFamily="18" charset="0"/>
              </a:rPr>
              <a:t> – 2018 , 15-22 </a:t>
            </a:r>
            <a:r>
              <a:rPr lang="uk-UA" sz="1400" dirty="0" err="1">
                <a:latin typeface="Times New Roman" pitchFamily="18" charset="0"/>
                <a:cs typeface="Times New Roman" pitchFamily="18" charset="0"/>
              </a:rPr>
              <a:t>март</a:t>
            </a:r>
            <a:r>
              <a:rPr lang="uk-UA" sz="1400" dirty="0">
                <a:latin typeface="Times New Roman" pitchFamily="18" charset="0"/>
                <a:cs typeface="Times New Roman" pitchFamily="18" charset="0"/>
              </a:rPr>
              <a:t> 2018 г.: </a:t>
            </a:r>
            <a:r>
              <a:rPr lang="uk-UA" sz="1400" dirty="0" err="1">
                <a:latin typeface="Times New Roman" pitchFamily="18" charset="0"/>
                <a:cs typeface="Times New Roman" pitchFamily="18" charset="0"/>
              </a:rPr>
              <a:t>София</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Бял</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ГРАД-БГ</a:t>
            </a:r>
            <a:r>
              <a:rPr lang="uk-UA" sz="1400" dirty="0">
                <a:latin typeface="Times New Roman" pitchFamily="18" charset="0"/>
                <a:cs typeface="Times New Roman" pitchFamily="18" charset="0"/>
              </a:rPr>
              <a:t>» – С. 40-42.</a:t>
            </a:r>
            <a:endParaRPr lang="ru-RU" sz="1400" dirty="0">
              <a:latin typeface="Times New Roman" pitchFamily="18" charset="0"/>
              <a:cs typeface="Times New Roman" pitchFamily="18" charset="0"/>
            </a:endParaRPr>
          </a:p>
          <a:p>
            <a:pPr lvl="0"/>
            <a:r>
              <a:rPr lang="uk-UA" sz="1400" dirty="0" smtClean="0">
                <a:latin typeface="Times New Roman" pitchFamily="18" charset="0"/>
                <a:cs typeface="Times New Roman" pitchFamily="18" charset="0"/>
              </a:rPr>
              <a:t>45. </a:t>
            </a:r>
            <a:r>
              <a:rPr lang="uk-UA" sz="1400" dirty="0" err="1" smtClean="0">
                <a:latin typeface="Times New Roman" pitchFamily="18" charset="0"/>
                <a:cs typeface="Times New Roman" pitchFamily="18" charset="0"/>
              </a:rPr>
              <a:t>Толкачова</a:t>
            </a:r>
            <a:r>
              <a:rPr lang="uk-UA" sz="1400" dirty="0" smtClean="0">
                <a:latin typeface="Times New Roman" pitchFamily="18" charset="0"/>
                <a:cs typeface="Times New Roman" pitchFamily="18" charset="0"/>
              </a:rPr>
              <a:t> </a:t>
            </a:r>
            <a:r>
              <a:rPr lang="uk-UA" sz="1400" dirty="0">
                <a:latin typeface="Times New Roman" pitchFamily="18" charset="0"/>
                <a:cs typeface="Times New Roman" pitchFamily="18" charset="0"/>
              </a:rPr>
              <a:t>І.А. Звернення до Європейського суду з прав людини як один з механізмів захисту прав людини і громадянина в Україні / Д.А. </a:t>
            </a:r>
            <a:r>
              <a:rPr lang="uk-UA" sz="1400" dirty="0" err="1">
                <a:latin typeface="Times New Roman" pitchFamily="18" charset="0"/>
                <a:cs typeface="Times New Roman" pitchFamily="18" charset="0"/>
              </a:rPr>
              <a:t>Бідюк</a:t>
            </a:r>
            <a:r>
              <a:rPr lang="uk-UA" sz="1400" dirty="0">
                <a:latin typeface="Times New Roman" pitchFamily="18" charset="0"/>
                <a:cs typeface="Times New Roman" pitchFamily="18" charset="0"/>
              </a:rPr>
              <a:t> , І.А. </a:t>
            </a:r>
            <a:r>
              <a:rPr lang="uk-UA" sz="1400" dirty="0" err="1">
                <a:latin typeface="Times New Roman" pitchFamily="18" charset="0"/>
                <a:cs typeface="Times New Roman" pitchFamily="18" charset="0"/>
              </a:rPr>
              <a:t>Толкачова</a:t>
            </a:r>
            <a:r>
              <a:rPr lang="uk-UA" sz="1400" dirty="0">
                <a:latin typeface="Times New Roman" pitchFamily="18" charset="0"/>
                <a:cs typeface="Times New Roman" pitchFamily="18" charset="0"/>
              </a:rPr>
              <a:t> // </a:t>
            </a:r>
            <a:r>
              <a:rPr lang="uk-UA" sz="1400" dirty="0" err="1">
                <a:latin typeface="Times New Roman" pitchFamily="18" charset="0"/>
                <a:cs typeface="Times New Roman" pitchFamily="18" charset="0"/>
              </a:rPr>
              <a:t>Материали</a:t>
            </a:r>
            <a:r>
              <a:rPr lang="uk-UA" sz="1400" dirty="0">
                <a:latin typeface="Times New Roman" pitchFamily="18" charset="0"/>
                <a:cs typeface="Times New Roman" pitchFamily="18" charset="0"/>
              </a:rPr>
              <a:t> за XIV </a:t>
            </a:r>
            <a:r>
              <a:rPr lang="uk-UA" sz="1400" dirty="0" err="1">
                <a:latin typeface="Times New Roman" pitchFamily="18" charset="0"/>
                <a:cs typeface="Times New Roman" pitchFamily="18" charset="0"/>
              </a:rPr>
              <a:t>международна</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научна</a:t>
            </a:r>
            <a:r>
              <a:rPr lang="uk-UA" sz="1400" dirty="0">
                <a:latin typeface="Times New Roman" pitchFamily="18" charset="0"/>
                <a:cs typeface="Times New Roman" pitchFamily="18" charset="0"/>
              </a:rPr>
              <a:t> практична </a:t>
            </a:r>
            <a:r>
              <a:rPr lang="uk-UA" sz="1400" dirty="0" err="1">
                <a:latin typeface="Times New Roman" pitchFamily="18" charset="0"/>
                <a:cs typeface="Times New Roman" pitchFamily="18" charset="0"/>
              </a:rPr>
              <a:t>конференция</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Найновите</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научни</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постижения</a:t>
            </a:r>
            <a:r>
              <a:rPr lang="uk-UA" sz="1400" dirty="0">
                <a:latin typeface="Times New Roman" pitchFamily="18" charset="0"/>
                <a:cs typeface="Times New Roman" pitchFamily="18" charset="0"/>
              </a:rPr>
              <a:t> – 2018 , 15-22 </a:t>
            </a:r>
            <a:r>
              <a:rPr lang="uk-UA" sz="1400" dirty="0" err="1">
                <a:latin typeface="Times New Roman" pitchFamily="18" charset="0"/>
                <a:cs typeface="Times New Roman" pitchFamily="18" charset="0"/>
              </a:rPr>
              <a:t>март</a:t>
            </a:r>
            <a:r>
              <a:rPr lang="uk-UA" sz="1400" dirty="0">
                <a:latin typeface="Times New Roman" pitchFamily="18" charset="0"/>
                <a:cs typeface="Times New Roman" pitchFamily="18" charset="0"/>
              </a:rPr>
              <a:t> 2018 г.: </a:t>
            </a:r>
            <a:r>
              <a:rPr lang="uk-UA" sz="1400" dirty="0" err="1">
                <a:latin typeface="Times New Roman" pitchFamily="18" charset="0"/>
                <a:cs typeface="Times New Roman" pitchFamily="18" charset="0"/>
              </a:rPr>
              <a:t>София.«Бял</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ГРАД-БГ</a:t>
            </a:r>
            <a:r>
              <a:rPr lang="uk-UA" sz="1400" dirty="0">
                <a:latin typeface="Times New Roman" pitchFamily="18" charset="0"/>
                <a:cs typeface="Times New Roman" pitchFamily="18" charset="0"/>
              </a:rPr>
              <a:t>» – С. 43-45.</a:t>
            </a:r>
            <a:endParaRPr lang="ru-RU" sz="1400" dirty="0">
              <a:latin typeface="Times New Roman" pitchFamily="18" charset="0"/>
              <a:cs typeface="Times New Roman" pitchFamily="18" charset="0"/>
            </a:endParaRPr>
          </a:p>
          <a:p>
            <a:pPr lvl="0"/>
            <a:endParaRPr lang="uk-UA" sz="1300" dirty="0">
              <a:latin typeface="Times New Roman" pitchFamily="18" charset="0"/>
              <a:cs typeface="Times New Roman" pitchFamily="18" charset="0"/>
            </a:endParaRPr>
          </a:p>
        </p:txBody>
      </p:sp>
    </p:spTree>
    <p:extLst>
      <p:ext uri="{BB962C8B-B14F-4D97-AF65-F5344CB8AC3E}">
        <p14:creationId xmlns:p14="http://schemas.microsoft.com/office/powerpoint/2010/main" val="1872685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7504" y="-533018"/>
            <a:ext cx="9142857" cy="7619048"/>
          </a:xfrm>
        </p:spPr>
      </p:pic>
      <p:sp>
        <p:nvSpPr>
          <p:cNvPr id="6" name="Прямоугольник 5"/>
          <p:cNvSpPr/>
          <p:nvPr/>
        </p:nvSpPr>
        <p:spPr>
          <a:xfrm>
            <a:off x="107504" y="-531440"/>
            <a:ext cx="8928992" cy="7617470"/>
          </a:xfrm>
          <a:prstGeom prst="rect">
            <a:avLst/>
          </a:prstGeom>
        </p:spPr>
        <p:txBody>
          <a:bodyPr wrap="square">
            <a:spAutoFit/>
          </a:bodyPr>
          <a:lstStyle/>
          <a:p>
            <a:pPr lvl="0"/>
            <a:r>
              <a:rPr lang="uk-UA" sz="1400" dirty="0" smtClean="0">
                <a:latin typeface="Times New Roman" pitchFamily="18" charset="0"/>
                <a:cs typeface="Times New Roman" pitchFamily="18" charset="0"/>
              </a:rPr>
              <a:t>46. </a:t>
            </a:r>
            <a:r>
              <a:rPr lang="uk-UA" sz="1400" dirty="0" err="1" smtClean="0">
                <a:latin typeface="Times New Roman" pitchFamily="18" charset="0"/>
                <a:cs typeface="Times New Roman" pitchFamily="18" charset="0"/>
              </a:rPr>
              <a:t>Толкачова</a:t>
            </a:r>
            <a:r>
              <a:rPr lang="uk-UA" sz="1400" dirty="0" smtClean="0">
                <a:latin typeface="Times New Roman" pitchFamily="18" charset="0"/>
                <a:cs typeface="Times New Roman" pitchFamily="18" charset="0"/>
              </a:rPr>
              <a:t> </a:t>
            </a:r>
            <a:r>
              <a:rPr lang="uk-UA" sz="1400" dirty="0">
                <a:latin typeface="Times New Roman" pitchFamily="18" charset="0"/>
                <a:cs typeface="Times New Roman" pitchFamily="18" charset="0"/>
              </a:rPr>
              <a:t>І. А. Порушення прав журналістів в Україні та зарубіжних країнах / І. Н. </a:t>
            </a:r>
            <a:r>
              <a:rPr lang="uk-UA" sz="1400" dirty="0" err="1">
                <a:latin typeface="Times New Roman" pitchFamily="18" charset="0"/>
                <a:cs typeface="Times New Roman" pitchFamily="18" charset="0"/>
              </a:rPr>
              <a:t>Недогибченко</a:t>
            </a:r>
            <a:r>
              <a:rPr lang="uk-UA" sz="1400" dirty="0">
                <a:latin typeface="Times New Roman" pitchFamily="18" charset="0"/>
                <a:cs typeface="Times New Roman" pitchFamily="18" charset="0"/>
              </a:rPr>
              <a:t>, І. А. </a:t>
            </a:r>
            <a:r>
              <a:rPr lang="uk-UA" sz="1400" dirty="0" err="1">
                <a:latin typeface="Times New Roman" pitchFamily="18" charset="0"/>
                <a:cs typeface="Times New Roman" pitchFamily="18" charset="0"/>
              </a:rPr>
              <a:t>Толкачова</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 Материал</a:t>
            </a:r>
            <a:r>
              <a:rPr lang="uk-UA" sz="1400" dirty="0">
                <a:latin typeface="Times New Roman" pitchFamily="18" charset="0"/>
                <a:cs typeface="Times New Roman" pitchFamily="18" charset="0"/>
              </a:rPr>
              <a:t>и за XIV международна научна практична конференция, Новината за напреднали наука - 2018 , 15-22 май 2018 г.: София.«Бял ГРАД-БГ» – С. 41-43.</a:t>
            </a:r>
            <a:endParaRPr lang="ru-RU" sz="1400" dirty="0">
              <a:latin typeface="Times New Roman" pitchFamily="18" charset="0"/>
              <a:cs typeface="Times New Roman" pitchFamily="18" charset="0"/>
            </a:endParaRPr>
          </a:p>
          <a:p>
            <a:pPr lvl="0"/>
            <a:r>
              <a:rPr lang="uk-UA" sz="1400" dirty="0" smtClean="0">
                <a:latin typeface="Times New Roman" pitchFamily="18" charset="0"/>
                <a:cs typeface="Times New Roman" pitchFamily="18" charset="0"/>
              </a:rPr>
              <a:t>47. </a:t>
            </a:r>
            <a:r>
              <a:rPr lang="uk-UA" sz="1400" dirty="0" err="1" smtClean="0">
                <a:latin typeface="Times New Roman" pitchFamily="18" charset="0"/>
                <a:cs typeface="Times New Roman" pitchFamily="18" charset="0"/>
              </a:rPr>
              <a:t>Толкачова</a:t>
            </a:r>
            <a:r>
              <a:rPr lang="uk-UA" sz="1400" dirty="0" smtClean="0">
                <a:latin typeface="Times New Roman" pitchFamily="18" charset="0"/>
                <a:cs typeface="Times New Roman" pitchFamily="18" charset="0"/>
              </a:rPr>
              <a:t> </a:t>
            </a:r>
            <a:r>
              <a:rPr lang="uk-UA" sz="1400" dirty="0">
                <a:latin typeface="Times New Roman" pitchFamily="18" charset="0"/>
                <a:cs typeface="Times New Roman" pitchFamily="18" charset="0"/>
              </a:rPr>
              <a:t>І. А. Проблеми імплементації норм міжнародного права в національне законодавство / І. О. </a:t>
            </a:r>
            <a:r>
              <a:rPr lang="uk-UA" sz="1400" dirty="0" err="1">
                <a:latin typeface="Times New Roman" pitchFamily="18" charset="0"/>
                <a:cs typeface="Times New Roman" pitchFamily="18" charset="0"/>
              </a:rPr>
              <a:t>Лучик</a:t>
            </a:r>
            <a:r>
              <a:rPr lang="uk-UA" sz="1400" dirty="0">
                <a:latin typeface="Times New Roman" pitchFamily="18" charset="0"/>
                <a:cs typeface="Times New Roman" pitchFamily="18" charset="0"/>
              </a:rPr>
              <a:t>, І. А. </a:t>
            </a:r>
            <a:r>
              <a:rPr lang="uk-UA" sz="1400" dirty="0" err="1">
                <a:latin typeface="Times New Roman" pitchFamily="18" charset="0"/>
                <a:cs typeface="Times New Roman" pitchFamily="18" charset="0"/>
              </a:rPr>
              <a:t>Толкачова</a:t>
            </a:r>
            <a:r>
              <a:rPr lang="uk-UA" sz="1400" dirty="0">
                <a:latin typeface="Times New Roman" pitchFamily="18" charset="0"/>
                <a:cs typeface="Times New Roman" pitchFamily="18" charset="0"/>
              </a:rPr>
              <a:t> // </a:t>
            </a:r>
            <a:r>
              <a:rPr lang="uk-UA" sz="1400" dirty="0" err="1">
                <a:latin typeface="Times New Roman" pitchFamily="18" charset="0"/>
                <a:cs typeface="Times New Roman" pitchFamily="18" charset="0"/>
              </a:rPr>
              <a:t>Materiály</a:t>
            </a:r>
            <a:r>
              <a:rPr lang="uk-UA" sz="1400" dirty="0">
                <a:latin typeface="Times New Roman" pitchFamily="18" charset="0"/>
                <a:cs typeface="Times New Roman" pitchFamily="18" charset="0"/>
              </a:rPr>
              <a:t> XIV </a:t>
            </a:r>
            <a:r>
              <a:rPr lang="uk-UA" sz="1400" dirty="0" err="1">
                <a:latin typeface="Times New Roman" pitchFamily="18" charset="0"/>
                <a:cs typeface="Times New Roman" pitchFamily="18" charset="0"/>
              </a:rPr>
              <a:t>Mezinárodní</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vĕdecko</a:t>
            </a:r>
            <a:r>
              <a:rPr lang="uk-UA" sz="1400" dirty="0">
                <a:latin typeface="Times New Roman" pitchFamily="18" charset="0"/>
                <a:cs typeface="Times New Roman" pitchFamily="18" charset="0"/>
              </a:rPr>
              <a:t> - </a:t>
            </a:r>
            <a:r>
              <a:rPr lang="uk-UA" sz="1400" dirty="0" err="1">
                <a:latin typeface="Times New Roman" pitchFamily="18" charset="0"/>
                <a:cs typeface="Times New Roman" pitchFamily="18" charset="0"/>
              </a:rPr>
              <a:t>praktická</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konference</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Vědeckí</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pokrok</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na</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přelomu</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tysyachalety</a:t>
            </a:r>
            <a:r>
              <a:rPr lang="uk-UA" sz="1400" dirty="0">
                <a:latin typeface="Times New Roman" pitchFamily="18" charset="0"/>
                <a:cs typeface="Times New Roman" pitchFamily="18" charset="0"/>
              </a:rPr>
              <a:t> -2018», 22 - 30 </a:t>
            </a:r>
            <a:r>
              <a:rPr lang="uk-UA" sz="1400" dirty="0" err="1">
                <a:latin typeface="Times New Roman" pitchFamily="18" charset="0"/>
                <a:cs typeface="Times New Roman" pitchFamily="18" charset="0"/>
              </a:rPr>
              <a:t>května</a:t>
            </a:r>
            <a:r>
              <a:rPr lang="uk-UA" sz="1400" dirty="0">
                <a:latin typeface="Times New Roman" pitchFamily="18" charset="0"/>
                <a:cs typeface="Times New Roman" pitchFamily="18" charset="0"/>
              </a:rPr>
              <a:t> 2018 r.: </a:t>
            </a:r>
            <a:r>
              <a:rPr lang="uk-UA" sz="1400" dirty="0" err="1">
                <a:latin typeface="Times New Roman" pitchFamily="18" charset="0"/>
                <a:cs typeface="Times New Roman" pitchFamily="18" charset="0"/>
              </a:rPr>
              <a:t>Praha</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Publishing</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House</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Education</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and</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Science</a:t>
            </a:r>
            <a:r>
              <a:rPr lang="uk-UA" sz="1400" dirty="0">
                <a:latin typeface="Times New Roman" pitchFamily="18" charset="0"/>
                <a:cs typeface="Times New Roman" pitchFamily="18" charset="0"/>
              </a:rPr>
              <a:t>» – C. 85-86.</a:t>
            </a:r>
            <a:endParaRPr lang="ru-RU" sz="1400" dirty="0">
              <a:latin typeface="Times New Roman" pitchFamily="18" charset="0"/>
              <a:cs typeface="Times New Roman" pitchFamily="18" charset="0"/>
            </a:endParaRPr>
          </a:p>
          <a:p>
            <a:pPr lvl="0"/>
            <a:r>
              <a:rPr lang="uk-UA" sz="1400" dirty="0" smtClean="0">
                <a:latin typeface="Times New Roman" pitchFamily="18" charset="0"/>
                <a:cs typeface="Times New Roman" pitchFamily="18" charset="0"/>
              </a:rPr>
              <a:t>48. </a:t>
            </a:r>
            <a:r>
              <a:rPr lang="uk-UA" sz="1400" dirty="0" err="1" smtClean="0">
                <a:latin typeface="Times New Roman" pitchFamily="18" charset="0"/>
                <a:cs typeface="Times New Roman" pitchFamily="18" charset="0"/>
              </a:rPr>
              <a:t>Толкачова</a:t>
            </a:r>
            <a:r>
              <a:rPr lang="uk-UA" sz="1400" dirty="0" smtClean="0">
                <a:latin typeface="Times New Roman" pitchFamily="18" charset="0"/>
                <a:cs typeface="Times New Roman" pitchFamily="18" charset="0"/>
              </a:rPr>
              <a:t> </a:t>
            </a:r>
            <a:r>
              <a:rPr lang="uk-UA" sz="1400" dirty="0">
                <a:latin typeface="Times New Roman" pitchFamily="18" charset="0"/>
                <a:cs typeface="Times New Roman" pitchFamily="18" charset="0"/>
              </a:rPr>
              <a:t>І. А. Особливості інституту депутатської недоторканості в Україні та Бельгії / А. А. </a:t>
            </a:r>
            <a:r>
              <a:rPr lang="uk-UA" sz="1400" dirty="0" err="1">
                <a:latin typeface="Times New Roman" pitchFamily="18" charset="0"/>
                <a:cs typeface="Times New Roman" pitchFamily="18" charset="0"/>
              </a:rPr>
              <a:t>Оленюк</a:t>
            </a:r>
            <a:r>
              <a:rPr lang="uk-UA" sz="1400" dirty="0">
                <a:latin typeface="Times New Roman" pitchFamily="18" charset="0"/>
                <a:cs typeface="Times New Roman" pitchFamily="18" charset="0"/>
              </a:rPr>
              <a:t>, І. А. </a:t>
            </a:r>
            <a:r>
              <a:rPr lang="uk-UA" sz="1400" dirty="0" err="1">
                <a:latin typeface="Times New Roman" pitchFamily="18" charset="0"/>
                <a:cs typeface="Times New Roman" pitchFamily="18" charset="0"/>
              </a:rPr>
              <a:t>Толкачова</a:t>
            </a:r>
            <a:r>
              <a:rPr lang="uk-UA" sz="1400" dirty="0">
                <a:latin typeface="Times New Roman" pitchFamily="18" charset="0"/>
                <a:cs typeface="Times New Roman" pitchFamily="18" charset="0"/>
              </a:rPr>
              <a:t> // </a:t>
            </a:r>
            <a:r>
              <a:rPr lang="uk-UA" sz="1400" dirty="0" err="1">
                <a:latin typeface="Times New Roman" pitchFamily="18" charset="0"/>
                <a:cs typeface="Times New Roman" pitchFamily="18" charset="0"/>
              </a:rPr>
              <a:t>Materiály</a:t>
            </a:r>
            <a:r>
              <a:rPr lang="uk-UA" sz="1400" dirty="0">
                <a:latin typeface="Times New Roman" pitchFamily="18" charset="0"/>
                <a:cs typeface="Times New Roman" pitchFamily="18" charset="0"/>
              </a:rPr>
              <a:t> XIV </a:t>
            </a:r>
            <a:r>
              <a:rPr lang="uk-UA" sz="1400" dirty="0" err="1">
                <a:latin typeface="Times New Roman" pitchFamily="18" charset="0"/>
                <a:cs typeface="Times New Roman" pitchFamily="18" charset="0"/>
              </a:rPr>
              <a:t>Mezinárodní</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vĕdecko</a:t>
            </a:r>
            <a:r>
              <a:rPr lang="uk-UA" sz="1400" dirty="0">
                <a:latin typeface="Times New Roman" pitchFamily="18" charset="0"/>
                <a:cs typeface="Times New Roman" pitchFamily="18" charset="0"/>
              </a:rPr>
              <a:t> - </a:t>
            </a:r>
            <a:r>
              <a:rPr lang="uk-UA" sz="1400" dirty="0" err="1">
                <a:latin typeface="Times New Roman" pitchFamily="18" charset="0"/>
                <a:cs typeface="Times New Roman" pitchFamily="18" charset="0"/>
              </a:rPr>
              <a:t>praktická</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konference</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Vědeckí</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pokrok</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na</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přelomu</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tysyachalety</a:t>
            </a:r>
            <a:r>
              <a:rPr lang="uk-UA" sz="1400" dirty="0">
                <a:latin typeface="Times New Roman" pitchFamily="18" charset="0"/>
                <a:cs typeface="Times New Roman" pitchFamily="18" charset="0"/>
              </a:rPr>
              <a:t> -2018», 22 - 30 </a:t>
            </a:r>
            <a:r>
              <a:rPr lang="uk-UA" sz="1400" dirty="0" err="1">
                <a:latin typeface="Times New Roman" pitchFamily="18" charset="0"/>
                <a:cs typeface="Times New Roman" pitchFamily="18" charset="0"/>
              </a:rPr>
              <a:t>května</a:t>
            </a:r>
            <a:r>
              <a:rPr lang="uk-UA" sz="1400" dirty="0">
                <a:latin typeface="Times New Roman" pitchFamily="18" charset="0"/>
                <a:cs typeface="Times New Roman" pitchFamily="18" charset="0"/>
              </a:rPr>
              <a:t> 2018 r.: </a:t>
            </a:r>
            <a:r>
              <a:rPr lang="uk-UA" sz="1400" dirty="0" err="1">
                <a:latin typeface="Times New Roman" pitchFamily="18" charset="0"/>
                <a:cs typeface="Times New Roman" pitchFamily="18" charset="0"/>
              </a:rPr>
              <a:t>Praha</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Publishing</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House</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Education</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and</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Science</a:t>
            </a:r>
            <a:r>
              <a:rPr lang="uk-UA" sz="1400" dirty="0">
                <a:latin typeface="Times New Roman" pitchFamily="18" charset="0"/>
                <a:cs typeface="Times New Roman" pitchFamily="18" charset="0"/>
              </a:rPr>
              <a:t>» – C. 82-84.</a:t>
            </a:r>
            <a:endParaRPr lang="ru-RU" sz="1400" dirty="0">
              <a:latin typeface="Times New Roman" pitchFamily="18" charset="0"/>
              <a:cs typeface="Times New Roman" pitchFamily="18" charset="0"/>
            </a:endParaRPr>
          </a:p>
          <a:p>
            <a:pPr lvl="0"/>
            <a:r>
              <a:rPr lang="uk-UA" sz="1400" dirty="0" smtClean="0">
                <a:latin typeface="Times New Roman" pitchFamily="18" charset="0"/>
                <a:cs typeface="Times New Roman" pitchFamily="18" charset="0"/>
              </a:rPr>
              <a:t>49. </a:t>
            </a:r>
            <a:r>
              <a:rPr lang="en-US" sz="1400" dirty="0" err="1" smtClean="0">
                <a:latin typeface="Times New Roman" pitchFamily="18" charset="0"/>
                <a:cs typeface="Times New Roman" pitchFamily="18" charset="0"/>
              </a:rPr>
              <a:t>Pyvovar</a:t>
            </a:r>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Y., </a:t>
            </a:r>
            <a:r>
              <a:rPr lang="en-US" sz="1400" dirty="0" err="1">
                <a:latin typeface="Times New Roman" pitchFamily="18" charset="0"/>
                <a:cs typeface="Times New Roman" pitchFamily="18" charset="0"/>
              </a:rPr>
              <a:t>Pyvovar</a:t>
            </a:r>
            <a:r>
              <a:rPr lang="en-US" sz="1400" dirty="0">
                <a:latin typeface="Times New Roman" pitchFamily="18" charset="0"/>
                <a:cs typeface="Times New Roman" pitchFamily="18" charset="0"/>
              </a:rPr>
              <a:t> I., </a:t>
            </a:r>
            <a:r>
              <a:rPr lang="en-US" sz="1400" dirty="0" err="1">
                <a:latin typeface="Times New Roman" pitchFamily="18" charset="0"/>
                <a:cs typeface="Times New Roman" pitchFamily="18" charset="0"/>
              </a:rPr>
              <a:t>Iurynets</a:t>
            </a:r>
            <a:r>
              <a:rPr lang="en-US" sz="1400" dirty="0">
                <a:latin typeface="Times New Roman" pitchFamily="18" charset="0"/>
                <a:cs typeface="Times New Roman" pitchFamily="18" charset="0"/>
              </a:rPr>
              <a:t> J.. Legal and Organizational Prospects for Improvement the Placement Process of the State Order for Specialists Training. Abstract book of the II International Conference on Social Sciences and Education (2nd ICSSE-2018), Indonesia, Bandung, 12th - 14th May, 2018. Singapore, Headway Global Research Consultancy </a:t>
            </a:r>
            <a:r>
              <a:rPr lang="en-US" sz="1400" dirty="0" err="1">
                <a:latin typeface="Times New Roman" pitchFamily="18" charset="0"/>
                <a:cs typeface="Times New Roman" pitchFamily="18" charset="0"/>
              </a:rPr>
              <a:t>PTE</a:t>
            </a:r>
            <a:r>
              <a:rPr lang="en-US" sz="1400" dirty="0">
                <a:latin typeface="Times New Roman" pitchFamily="18" charset="0"/>
                <a:cs typeface="Times New Roman" pitchFamily="18" charset="0"/>
              </a:rPr>
              <a:t> LTD. </a:t>
            </a:r>
            <a:r>
              <a:rPr lang="en-US" sz="1400" dirty="0" err="1">
                <a:latin typeface="Times New Roman" pitchFamily="18" charset="0"/>
                <a:cs typeface="Times New Roman" pitchFamily="18" charset="0"/>
              </a:rPr>
              <a:t>P.52</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PP.26</a:t>
            </a:r>
            <a:r>
              <a:rPr lang="en-US" sz="1400" dirty="0">
                <a:latin typeface="Times New Roman" pitchFamily="18" charset="0"/>
                <a:cs typeface="Times New Roman" pitchFamily="18" charset="0"/>
              </a:rPr>
              <a:t>. (ISBN: 978-981-11-6931-1).</a:t>
            </a:r>
            <a:endParaRPr lang="ru-RU" sz="1400" dirty="0">
              <a:latin typeface="Times New Roman" pitchFamily="18" charset="0"/>
              <a:cs typeface="Times New Roman" pitchFamily="18" charset="0"/>
            </a:endParaRPr>
          </a:p>
          <a:p>
            <a:pPr lvl="0"/>
            <a:r>
              <a:rPr lang="uk-UA" sz="1400" dirty="0" smtClean="0">
                <a:latin typeface="Times New Roman" pitchFamily="18" charset="0"/>
                <a:cs typeface="Times New Roman" pitchFamily="18" charset="0"/>
              </a:rPr>
              <a:t>50. </a:t>
            </a:r>
            <a:r>
              <a:rPr lang="en-US" sz="1400" dirty="0" err="1" smtClean="0">
                <a:latin typeface="Times New Roman" pitchFamily="18" charset="0"/>
                <a:cs typeface="Times New Roman" pitchFamily="18" charset="0"/>
              </a:rPr>
              <a:t>Pyvovar</a:t>
            </a:r>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Y., </a:t>
            </a:r>
            <a:r>
              <a:rPr lang="en-US" sz="1400" dirty="0" err="1">
                <a:latin typeface="Times New Roman" pitchFamily="18" charset="0"/>
                <a:cs typeface="Times New Roman" pitchFamily="18" charset="0"/>
              </a:rPr>
              <a:t>Radzivill</a:t>
            </a:r>
            <a:r>
              <a:rPr lang="en-US" sz="1400" dirty="0">
                <a:latin typeface="Times New Roman" pitchFamily="18" charset="0"/>
                <a:cs typeface="Times New Roman" pitchFamily="18" charset="0"/>
              </a:rPr>
              <a:t> O., </a:t>
            </a:r>
            <a:r>
              <a:rPr lang="en-US" sz="1400" dirty="0" err="1">
                <a:latin typeface="Times New Roman" pitchFamily="18" charset="0"/>
                <a:cs typeface="Times New Roman" pitchFamily="18" charset="0"/>
              </a:rPr>
              <a:t>Sopilko</a:t>
            </a:r>
            <a:r>
              <a:rPr lang="en-US" sz="1400" dirty="0">
                <a:latin typeface="Times New Roman" pitchFamily="18" charset="0"/>
                <a:cs typeface="Times New Roman" pitchFamily="18" charset="0"/>
              </a:rPr>
              <a:t> I., </a:t>
            </a:r>
            <a:r>
              <a:rPr lang="en-US" sz="1400" dirty="0" err="1">
                <a:latin typeface="Times New Roman" pitchFamily="18" charset="0"/>
                <a:cs typeface="Times New Roman" pitchFamily="18" charset="0"/>
              </a:rPr>
              <a:t>Pyvovar</a:t>
            </a:r>
            <a:r>
              <a:rPr lang="en-US" sz="1400" dirty="0">
                <a:latin typeface="Times New Roman" pitchFamily="18" charset="0"/>
                <a:cs typeface="Times New Roman" pitchFamily="18" charset="0"/>
              </a:rPr>
              <a:t> I. Coordination of Fragmentation Within the International Air Law. Abstract book of the II International Conference on Social Sciences and Education (2nd ICSSE-2018), Indonesia, Bandung, 12th - 14th May, 2018. Singapore, Headway Global Research Consultancy </a:t>
            </a:r>
            <a:r>
              <a:rPr lang="en-US" sz="1400" dirty="0" err="1">
                <a:latin typeface="Times New Roman" pitchFamily="18" charset="0"/>
                <a:cs typeface="Times New Roman" pitchFamily="18" charset="0"/>
              </a:rPr>
              <a:t>PTE</a:t>
            </a:r>
            <a:r>
              <a:rPr lang="en-US" sz="1400" dirty="0">
                <a:latin typeface="Times New Roman" pitchFamily="18" charset="0"/>
                <a:cs typeface="Times New Roman" pitchFamily="18" charset="0"/>
              </a:rPr>
              <a:t> LTD. P. 52: </a:t>
            </a:r>
            <a:r>
              <a:rPr lang="en-US" sz="1400" dirty="0" err="1">
                <a:latin typeface="Times New Roman" pitchFamily="18" charset="0"/>
                <a:cs typeface="Times New Roman" pitchFamily="18" charset="0"/>
              </a:rPr>
              <a:t>PP.36</a:t>
            </a:r>
            <a:r>
              <a:rPr lang="en-US" sz="1400" dirty="0">
                <a:latin typeface="Times New Roman" pitchFamily="18" charset="0"/>
                <a:cs typeface="Times New Roman" pitchFamily="18" charset="0"/>
              </a:rPr>
              <a:t>-37. (ISBN: 978-981-11-6931-1).</a:t>
            </a:r>
            <a:endParaRPr lang="ru-RU" sz="1400" dirty="0">
              <a:latin typeface="Times New Roman" pitchFamily="18" charset="0"/>
              <a:cs typeface="Times New Roman" pitchFamily="18" charset="0"/>
            </a:endParaRPr>
          </a:p>
          <a:p>
            <a:pPr lvl="0"/>
            <a:r>
              <a:rPr lang="uk-UA" sz="1400" dirty="0" smtClean="0">
                <a:latin typeface="Times New Roman" pitchFamily="18" charset="0"/>
                <a:cs typeface="Times New Roman" pitchFamily="18" charset="0"/>
              </a:rPr>
              <a:t>51. </a:t>
            </a:r>
            <a:r>
              <a:rPr lang="en-US" sz="1400" dirty="0" smtClean="0">
                <a:latin typeface="Times New Roman" pitchFamily="18" charset="0"/>
                <a:cs typeface="Times New Roman" pitchFamily="18" charset="0"/>
              </a:rPr>
              <a:t>Юринець </a:t>
            </a:r>
            <a:r>
              <a:rPr lang="en-US" sz="1400" dirty="0" err="1">
                <a:latin typeface="Times New Roman" pitchFamily="18" charset="0"/>
                <a:cs typeface="Times New Roman" pitchFamily="18" charset="0"/>
              </a:rPr>
              <a:t>Ю.Л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Вибopчий</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пpoцec</a:t>
            </a:r>
            <a:r>
              <a:rPr lang="en-US" sz="1400" dirty="0">
                <a:latin typeface="Times New Roman" pitchFamily="18" charset="0"/>
                <a:cs typeface="Times New Roman" pitchFamily="18" charset="0"/>
              </a:rPr>
              <a:t> в </a:t>
            </a:r>
            <a:r>
              <a:rPr lang="en-US" sz="1400" dirty="0" err="1">
                <a:latin typeface="Times New Roman" pitchFamily="18" charset="0"/>
                <a:cs typeface="Times New Roman" pitchFamily="18" charset="0"/>
              </a:rPr>
              <a:t>Укpaїнi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пoняття</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тa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cтaдiї</a:t>
            </a:r>
            <a:r>
              <a:rPr lang="en-US" sz="1400" dirty="0">
                <a:latin typeface="Times New Roman" pitchFamily="18" charset="0"/>
                <a:cs typeface="Times New Roman" pitchFamily="18" charset="0"/>
              </a:rPr>
              <a:t> / Юринець </a:t>
            </a:r>
            <a:r>
              <a:rPr lang="en-US" sz="1400" dirty="0" err="1">
                <a:latin typeface="Times New Roman" pitchFamily="18" charset="0"/>
                <a:cs typeface="Times New Roman" pitchFamily="18" charset="0"/>
              </a:rPr>
              <a:t>Ю.Л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Будник</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О.В</a:t>
            </a:r>
            <a:r>
              <a:rPr lang="en-US" sz="1400" dirty="0">
                <a:latin typeface="Times New Roman" pitchFamily="18" charset="0"/>
                <a:cs typeface="Times New Roman" pitchFamily="18" charset="0"/>
              </a:rPr>
              <a:t>. - Materials of the XIII International scientific and practical Conference Cutting-edge science - 2018 , April 30 - May 7, 2018 Political science. History. Law. Public administration. Philosophy. : Sheffield. Science and education LTD -104 p.</a:t>
            </a:r>
            <a:endParaRPr lang="ru-RU" sz="1400" dirty="0">
              <a:latin typeface="Times New Roman" pitchFamily="18" charset="0"/>
              <a:cs typeface="Times New Roman" pitchFamily="18" charset="0"/>
            </a:endParaRPr>
          </a:p>
          <a:p>
            <a:pPr lvl="0"/>
            <a:r>
              <a:rPr lang="uk-UA" sz="1400" dirty="0" smtClean="0">
                <a:latin typeface="Times New Roman" pitchFamily="18" charset="0"/>
                <a:cs typeface="Times New Roman" pitchFamily="18" charset="0"/>
              </a:rPr>
              <a:t>52. </a:t>
            </a:r>
            <a:r>
              <a:rPr lang="en-US" sz="1400" dirty="0" smtClean="0">
                <a:latin typeface="Times New Roman" pitchFamily="18" charset="0"/>
                <a:cs typeface="Times New Roman" pitchFamily="18" charset="0"/>
              </a:rPr>
              <a:t>Юринець </a:t>
            </a:r>
            <a:r>
              <a:rPr lang="en-US" sz="1400" dirty="0">
                <a:latin typeface="Times New Roman" pitchFamily="18" charset="0"/>
                <a:cs typeface="Times New Roman" pitchFamily="18" charset="0"/>
              </a:rPr>
              <a:t>Ю. Л., </a:t>
            </a:r>
            <a:r>
              <a:rPr lang="en-US" sz="1400" dirty="0" err="1">
                <a:latin typeface="Times New Roman" pitchFamily="18" charset="0"/>
                <a:cs typeface="Times New Roman" pitchFamily="18" charset="0"/>
              </a:rPr>
              <a:t>Варакута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Л.В</a:t>
            </a:r>
            <a:r>
              <a:rPr lang="en-US" sz="1400" dirty="0">
                <a:latin typeface="Times New Roman" pitchFamily="18" charset="0"/>
                <a:cs typeface="Times New Roman" pitchFamily="18" charset="0"/>
              </a:rPr>
              <a:t>. Правове забезпечення </a:t>
            </a:r>
            <a:r>
              <a:rPr lang="en-US" sz="1400" dirty="0" err="1">
                <a:latin typeface="Times New Roman" pitchFamily="18" charset="0"/>
                <a:cs typeface="Times New Roman" pitchFamily="18" charset="0"/>
              </a:rPr>
              <a:t>захисту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національних</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меншин</a:t>
            </a:r>
            <a:r>
              <a:rPr lang="en-US" sz="1400" dirty="0">
                <a:latin typeface="Times New Roman" pitchFamily="18" charset="0"/>
                <a:cs typeface="Times New Roman" pitchFamily="18" charset="0"/>
              </a:rPr>
              <a:t> в </a:t>
            </a:r>
            <a:r>
              <a:rPr lang="en-US" sz="1400" dirty="0" err="1">
                <a:latin typeface="Times New Roman" pitchFamily="18" charset="0"/>
                <a:cs typeface="Times New Roman" pitchFamily="18" charset="0"/>
              </a:rPr>
              <a:t>Україні</a:t>
            </a:r>
            <a:r>
              <a:rPr lang="en-US" sz="1400" dirty="0">
                <a:latin typeface="Times New Roman" pitchFamily="18" charset="0"/>
                <a:cs typeface="Times New Roman" pitchFamily="18" charset="0"/>
              </a:rPr>
              <a:t> / Юринець Ю. Л., </a:t>
            </a:r>
            <a:r>
              <a:rPr lang="en-US" sz="1400" dirty="0" err="1">
                <a:latin typeface="Times New Roman" pitchFamily="18" charset="0"/>
                <a:cs typeface="Times New Roman" pitchFamily="18" charset="0"/>
              </a:rPr>
              <a:t>Варакута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Л.В</a:t>
            </a:r>
            <a:r>
              <a:rPr lang="en-US" sz="1400" dirty="0">
                <a:latin typeface="Times New Roman" pitchFamily="18" charset="0"/>
                <a:cs typeface="Times New Roman" pitchFamily="18" charset="0"/>
              </a:rPr>
              <a:t>. - Materials of the XIII International scientific and practical Conference Cutting-edge science - 2018 , April 30 - May 7, 2018 Political science. History. Law. Public administration. Philosophy. : Sheffield. Science and education LTD -104 p.</a:t>
            </a:r>
            <a:endParaRPr lang="ru-RU" sz="1400" dirty="0">
              <a:latin typeface="Times New Roman" pitchFamily="18" charset="0"/>
              <a:cs typeface="Times New Roman" pitchFamily="18" charset="0"/>
            </a:endParaRPr>
          </a:p>
          <a:p>
            <a:pPr lvl="0"/>
            <a:r>
              <a:rPr lang="uk-UA" sz="1400" dirty="0" smtClean="0">
                <a:latin typeface="Times New Roman" pitchFamily="18" charset="0"/>
                <a:cs typeface="Times New Roman" pitchFamily="18" charset="0"/>
              </a:rPr>
              <a:t>53. </a:t>
            </a:r>
            <a:r>
              <a:rPr lang="en-US" sz="1400" dirty="0" err="1" smtClean="0">
                <a:latin typeface="Times New Roman" pitchFamily="18" charset="0"/>
                <a:cs typeface="Times New Roman" pitchFamily="18" charset="0"/>
              </a:rPr>
              <a:t>Iurynets</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J.L</a:t>
            </a:r>
            <a:r>
              <a:rPr lang="en-US" sz="1400" dirty="0">
                <a:latin typeface="Times New Roman" pitchFamily="18" charset="0"/>
                <a:cs typeface="Times New Roman" pitchFamily="18" charset="0"/>
              </a:rPr>
              <a:t>. Constitutional and legal status of religious organizations in Ukraine / </a:t>
            </a:r>
            <a:r>
              <a:rPr lang="en-US" sz="1400" dirty="0" err="1">
                <a:latin typeface="Times New Roman" pitchFamily="18" charset="0"/>
                <a:cs typeface="Times New Roman" pitchFamily="18" charset="0"/>
              </a:rPr>
              <a:t>Iurynets</a:t>
            </a:r>
            <a:r>
              <a:rPr lang="en-US" sz="1400" dirty="0">
                <a:latin typeface="Times New Roman" pitchFamily="18" charset="0"/>
                <a:cs typeface="Times New Roman" pitchFamily="18" charset="0"/>
              </a:rPr>
              <a:t> J.L.,</a:t>
            </a:r>
            <a:r>
              <a:rPr lang="en-US" sz="1400" dirty="0" err="1">
                <a:latin typeface="Times New Roman" pitchFamily="18" charset="0"/>
                <a:cs typeface="Times New Roman" pitchFamily="18" charset="0"/>
              </a:rPr>
              <a:t>Verbytska</a:t>
            </a:r>
            <a:r>
              <a:rPr lang="en-US" sz="1400" dirty="0">
                <a:latin typeface="Times New Roman" pitchFamily="18" charset="0"/>
                <a:cs typeface="Times New Roman" pitchFamily="18" charset="0"/>
              </a:rPr>
              <a:t> A. - Materials of the XIII International scientific and practical Conference Cutting-edge science - 2018 , April 30 - May 7, 2018 Political science. History. Law. Public administration. Philosophy. : Sheffield. Science and education LTD -104 p.</a:t>
            </a:r>
            <a:endParaRPr lang="ru-RU" sz="1400" dirty="0">
              <a:latin typeface="Times New Roman" pitchFamily="18" charset="0"/>
              <a:cs typeface="Times New Roman" pitchFamily="18" charset="0"/>
            </a:endParaRPr>
          </a:p>
          <a:p>
            <a:pPr lvl="0"/>
            <a:r>
              <a:rPr lang="uk-UA" sz="1400" dirty="0" smtClean="0">
                <a:latin typeface="Times New Roman" pitchFamily="18" charset="0"/>
                <a:cs typeface="Times New Roman" pitchFamily="18" charset="0"/>
              </a:rPr>
              <a:t>54. </a:t>
            </a:r>
            <a:r>
              <a:rPr lang="en-US" sz="1400" dirty="0" smtClean="0">
                <a:latin typeface="Times New Roman" pitchFamily="18" charset="0"/>
                <a:cs typeface="Times New Roman" pitchFamily="18" charset="0"/>
              </a:rPr>
              <a:t>Юринець </a:t>
            </a:r>
            <a:r>
              <a:rPr lang="en-US" sz="1400" dirty="0" err="1">
                <a:latin typeface="Times New Roman" pitchFamily="18" charset="0"/>
                <a:cs typeface="Times New Roman" pitchFamily="18" charset="0"/>
              </a:rPr>
              <a:t>Ю.Л</a:t>
            </a:r>
            <a:r>
              <a:rPr lang="en-US" sz="1400" dirty="0">
                <a:latin typeface="Times New Roman" pitchFamily="18" charset="0"/>
                <a:cs typeface="Times New Roman" pitchFamily="18" charset="0"/>
              </a:rPr>
              <a:t>. Правове регулювання інституту </a:t>
            </a:r>
            <a:r>
              <a:rPr lang="en-US" sz="1400" dirty="0" err="1">
                <a:latin typeface="Times New Roman" pitchFamily="18" charset="0"/>
                <a:cs typeface="Times New Roman" pitchFamily="18" charset="0"/>
              </a:rPr>
              <a:t>громадянства</a:t>
            </a:r>
            <a:r>
              <a:rPr lang="en-US" sz="1400" dirty="0">
                <a:latin typeface="Times New Roman" pitchFamily="18" charset="0"/>
                <a:cs typeface="Times New Roman" pitchFamily="18" charset="0"/>
              </a:rPr>
              <a:t> в </a:t>
            </a:r>
            <a:r>
              <a:rPr lang="en-US" sz="1400" dirty="0" err="1">
                <a:latin typeface="Times New Roman" pitchFamily="18" charset="0"/>
                <a:cs typeface="Times New Roman" pitchFamily="18" charset="0"/>
              </a:rPr>
              <a:t>Україні</a:t>
            </a:r>
            <a:r>
              <a:rPr lang="en-US" sz="1400" dirty="0">
                <a:latin typeface="Times New Roman" pitchFamily="18" charset="0"/>
                <a:cs typeface="Times New Roman" pitchFamily="18" charset="0"/>
              </a:rPr>
              <a:t> / Юринець </a:t>
            </a:r>
            <a:r>
              <a:rPr lang="en-US" sz="1400" dirty="0" err="1">
                <a:latin typeface="Times New Roman" pitchFamily="18" charset="0"/>
                <a:cs typeface="Times New Roman" pitchFamily="18" charset="0"/>
              </a:rPr>
              <a:t>Ю.Л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Лиман</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А.А</a:t>
            </a:r>
            <a:r>
              <a:rPr lang="en-US" sz="1400" dirty="0">
                <a:latin typeface="Times New Roman" pitchFamily="18" charset="0"/>
                <a:cs typeface="Times New Roman" pitchFamily="18" charset="0"/>
              </a:rPr>
              <a:t>. - Materials of the XIII International scientific and practical Conference Cutting-edge science - 2018 , April 30 - May 7, 2018 Political science. History. Law. Public administration. Philosophy. : Sheffield. Science and education LTD -104 p.</a:t>
            </a:r>
            <a:endParaRPr lang="ru-RU" sz="1400" dirty="0">
              <a:latin typeface="Times New Roman" pitchFamily="18" charset="0"/>
              <a:cs typeface="Times New Roman" pitchFamily="18" charset="0"/>
            </a:endParaRPr>
          </a:p>
          <a:p>
            <a:pPr lvl="0"/>
            <a:r>
              <a:rPr lang="en-US"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55. </a:t>
            </a:r>
            <a:r>
              <a:rPr lang="en-US" sz="1400" dirty="0" err="1" smtClean="0">
                <a:latin typeface="Times New Roman" pitchFamily="18" charset="0"/>
                <a:cs typeface="Times New Roman" pitchFamily="18" charset="0"/>
              </a:rPr>
              <a:t>Iurynets</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J.L</a:t>
            </a:r>
            <a:r>
              <a:rPr lang="en-US" sz="1400" dirty="0">
                <a:latin typeface="Times New Roman" pitchFamily="18" charset="0"/>
                <a:cs typeface="Times New Roman" pitchFamily="18" charset="0"/>
              </a:rPr>
              <a:t>. Implementation of problems and protection of human rights and freedoms in Ukraine / </a:t>
            </a:r>
            <a:r>
              <a:rPr lang="en-US" sz="1400" dirty="0" err="1">
                <a:latin typeface="Times New Roman" pitchFamily="18" charset="0"/>
                <a:cs typeface="Times New Roman" pitchFamily="18" charset="0"/>
              </a:rPr>
              <a:t>Iurynets</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J.L</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Khomyna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S.L</a:t>
            </a:r>
            <a:r>
              <a:rPr lang="en-US" sz="1400" dirty="0">
                <a:latin typeface="Times New Roman" pitchFamily="18" charset="0"/>
                <a:cs typeface="Times New Roman" pitchFamily="18" charset="0"/>
              </a:rPr>
              <a:t>. - Materials of the XIII International scientific and practical Conference Cutting-edge science - 2018 , April 30 - May 7, 2018 Political science. History. Law. Public administration. Philosophy. : Sheffield. Science and education LTD -104 p.</a:t>
            </a:r>
            <a:endParaRPr lang="ru-RU" sz="1400" dirty="0">
              <a:latin typeface="Times New Roman" pitchFamily="18" charset="0"/>
              <a:cs typeface="Times New Roman" pitchFamily="18" charset="0"/>
            </a:endParaRPr>
          </a:p>
          <a:p>
            <a:pPr lvl="0"/>
            <a:endParaRPr lang="uk-UA" sz="1300" dirty="0">
              <a:latin typeface="Times New Roman" pitchFamily="18" charset="0"/>
              <a:cs typeface="Times New Roman" pitchFamily="18" charset="0"/>
            </a:endParaRPr>
          </a:p>
        </p:txBody>
      </p:sp>
    </p:spTree>
    <p:extLst>
      <p:ext uri="{BB962C8B-B14F-4D97-AF65-F5344CB8AC3E}">
        <p14:creationId xmlns:p14="http://schemas.microsoft.com/office/powerpoint/2010/main" val="337516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701"/>
            <a:ext cx="9144000" cy="5040598"/>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24528" cy="695739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24528" cy="6957392"/>
          </a:xfrm>
          <a:prstGeom prst="rect">
            <a:avLst/>
          </a:prstGeom>
        </p:spPr>
      </p:pic>
      <p:sp>
        <p:nvSpPr>
          <p:cNvPr id="3" name="Подзаголовок 2"/>
          <p:cNvSpPr>
            <a:spLocks noGrp="1"/>
          </p:cNvSpPr>
          <p:nvPr>
            <p:ph type="subTitle" idx="1"/>
          </p:nvPr>
        </p:nvSpPr>
        <p:spPr>
          <a:xfrm>
            <a:off x="107504" y="2564904"/>
            <a:ext cx="8856984" cy="4032448"/>
          </a:xfrm>
        </p:spPr>
        <p:txBody>
          <a:bodyPr>
            <a:normAutofit fontScale="85000" lnSpcReduction="20000"/>
          </a:bodyPr>
          <a:lstStyle/>
          <a:p>
            <a:endParaRPr lang="uk-UA" dirty="0" smtClean="0"/>
          </a:p>
          <a:p>
            <a:endParaRPr lang="uk-UA" dirty="0"/>
          </a:p>
          <a:p>
            <a:endParaRPr lang="uk-UA" dirty="0" smtClean="0"/>
          </a:p>
          <a:p>
            <a:endParaRPr lang="uk-UA" sz="3200" b="1" cap="all" dirty="0" smtClean="0">
              <a:solidFill>
                <a:schemeClr val="tx1"/>
              </a:solidFill>
              <a:latin typeface="Times New Roman" pitchFamily="18" charset="0"/>
              <a:cs typeface="Times New Roman" pitchFamily="18" charset="0"/>
            </a:endParaRPr>
          </a:p>
          <a:p>
            <a:r>
              <a:rPr lang="uk-UA" sz="3200" b="1" cap="all" dirty="0" smtClean="0">
                <a:solidFill>
                  <a:schemeClr val="bg1"/>
                </a:solidFill>
                <a:latin typeface="Times New Roman" pitchFamily="18" charset="0"/>
                <a:cs typeface="Times New Roman" pitchFamily="18" charset="0"/>
              </a:rPr>
              <a:t>«</a:t>
            </a:r>
            <a:r>
              <a:rPr lang="uk-UA" sz="3200" b="1" cap="all" dirty="0">
                <a:solidFill>
                  <a:schemeClr val="bg1"/>
                </a:solidFill>
                <a:latin typeface="Times New Roman" pitchFamily="18" charset="0"/>
                <a:cs typeface="Times New Roman" pitchFamily="18" charset="0"/>
              </a:rPr>
              <a:t>Публічно-правовий механізм забезпечення національних інтересів України»</a:t>
            </a:r>
            <a:endParaRPr lang="uk-UA" sz="3200" dirty="0">
              <a:solidFill>
                <a:schemeClr val="bg1"/>
              </a:solidFill>
              <a:latin typeface="Times New Roman" pitchFamily="18" charset="0"/>
              <a:cs typeface="Times New Roman" pitchFamily="18" charset="0"/>
            </a:endParaRPr>
          </a:p>
          <a:p>
            <a:r>
              <a:rPr lang="uk-UA" sz="3200" i="1" cap="all" dirty="0">
                <a:solidFill>
                  <a:schemeClr val="tx1"/>
                </a:solidFill>
                <a:latin typeface="Times New Roman" pitchFamily="18" charset="0"/>
                <a:cs typeface="Times New Roman" pitchFamily="18" charset="0"/>
              </a:rPr>
              <a:t> </a:t>
            </a:r>
            <a:endParaRPr lang="uk-UA" sz="3200" dirty="0">
              <a:solidFill>
                <a:schemeClr val="tx1"/>
              </a:solidFill>
              <a:latin typeface="Times New Roman" pitchFamily="18" charset="0"/>
              <a:cs typeface="Times New Roman" pitchFamily="18" charset="0"/>
            </a:endParaRPr>
          </a:p>
          <a:p>
            <a:r>
              <a:rPr lang="uk-UA" sz="3200" dirty="0">
                <a:solidFill>
                  <a:schemeClr val="bg1"/>
                </a:solidFill>
                <a:latin typeface="Times New Roman" pitchFamily="18" charset="0"/>
                <a:cs typeface="Times New Roman" pitchFamily="18" charset="0"/>
              </a:rPr>
              <a:t> </a:t>
            </a:r>
            <a:r>
              <a:rPr lang="uk-UA" sz="3200" b="1" dirty="0" smtClean="0">
                <a:solidFill>
                  <a:schemeClr val="bg1"/>
                </a:solidFill>
                <a:latin typeface="Times New Roman" pitchFamily="18" charset="0"/>
                <a:cs typeface="Times New Roman" pitchFamily="18" charset="0"/>
              </a:rPr>
              <a:t>Термін  виконання роботи  </a:t>
            </a:r>
          </a:p>
          <a:p>
            <a:r>
              <a:rPr lang="uk-UA" sz="3200" b="1" dirty="0" smtClean="0">
                <a:solidFill>
                  <a:schemeClr val="bg1"/>
                </a:solidFill>
                <a:latin typeface="Times New Roman" pitchFamily="18" charset="0"/>
                <a:cs typeface="Times New Roman" pitchFamily="18" charset="0"/>
              </a:rPr>
              <a:t>01.11.2016 р. - 30.06.2019 р. </a:t>
            </a:r>
            <a:endParaRPr lang="uk-UA" sz="3200" b="1" dirty="0">
              <a:solidFill>
                <a:schemeClr val="bg1"/>
              </a:solidFill>
              <a:latin typeface="Times New Roman" pitchFamily="18" charset="0"/>
              <a:cs typeface="Times New Roman" pitchFamily="18" charset="0"/>
            </a:endParaRPr>
          </a:p>
          <a:p>
            <a:endParaRPr lang="uk-UA" dirty="0"/>
          </a:p>
          <a:p>
            <a:endParaRPr lang="uk-UA" dirty="0"/>
          </a:p>
        </p:txBody>
      </p:sp>
      <p:sp>
        <p:nvSpPr>
          <p:cNvPr id="2" name="Заголовок 1"/>
          <p:cNvSpPr>
            <a:spLocks noGrp="1"/>
          </p:cNvSpPr>
          <p:nvPr>
            <p:ph type="ctrTitle"/>
          </p:nvPr>
        </p:nvSpPr>
        <p:spPr>
          <a:xfrm>
            <a:off x="847397" y="749771"/>
            <a:ext cx="7772400" cy="1470025"/>
          </a:xfrm>
        </p:spPr>
        <p:txBody>
          <a:bodyPr/>
          <a:lstStyle/>
          <a:p>
            <a:r>
              <a:rPr lang="uk-UA" b="1" dirty="0" smtClean="0">
                <a:latin typeface="Times New Roman" pitchFamily="18" charset="0"/>
                <a:cs typeface="Times New Roman" pitchFamily="18" charset="0"/>
              </a:rPr>
              <a:t/>
            </a:r>
            <a:br>
              <a:rPr lang="uk-UA" b="1" dirty="0" smtClean="0">
                <a:latin typeface="Times New Roman" pitchFamily="18" charset="0"/>
                <a:cs typeface="Times New Roman" pitchFamily="18" charset="0"/>
              </a:rPr>
            </a:br>
            <a:r>
              <a:rPr lang="uk-UA" b="1" dirty="0" smtClean="0">
                <a:solidFill>
                  <a:schemeClr val="bg1"/>
                </a:solidFill>
                <a:latin typeface="Times New Roman" pitchFamily="18" charset="0"/>
                <a:cs typeface="Times New Roman" pitchFamily="18" charset="0"/>
              </a:rPr>
              <a:t>ДЕРЖБЮДЖЕТНА</a:t>
            </a:r>
            <a:r>
              <a:rPr lang="uk-UA" dirty="0">
                <a:solidFill>
                  <a:schemeClr val="bg1"/>
                </a:solidFill>
                <a:latin typeface="Times New Roman" pitchFamily="18" charset="0"/>
                <a:cs typeface="Times New Roman" pitchFamily="18" charset="0"/>
              </a:rPr>
              <a:t/>
            </a:r>
            <a:br>
              <a:rPr lang="uk-UA" dirty="0">
                <a:solidFill>
                  <a:schemeClr val="bg1"/>
                </a:solidFill>
                <a:latin typeface="Times New Roman" pitchFamily="18" charset="0"/>
                <a:cs typeface="Times New Roman" pitchFamily="18" charset="0"/>
              </a:rPr>
            </a:br>
            <a:r>
              <a:rPr lang="uk-UA" b="1" dirty="0">
                <a:solidFill>
                  <a:schemeClr val="bg1"/>
                </a:solidFill>
                <a:latin typeface="Times New Roman" pitchFamily="18" charset="0"/>
                <a:cs typeface="Times New Roman" pitchFamily="18" charset="0"/>
              </a:rPr>
              <a:t>(кафедральна)</a:t>
            </a:r>
            <a:br>
              <a:rPr lang="uk-UA" b="1" dirty="0">
                <a:solidFill>
                  <a:schemeClr val="bg1"/>
                </a:solidFill>
                <a:latin typeface="Times New Roman" pitchFamily="18" charset="0"/>
                <a:cs typeface="Times New Roman" pitchFamily="18" charset="0"/>
              </a:rPr>
            </a:br>
            <a:r>
              <a:rPr lang="uk-UA" b="1" dirty="0">
                <a:solidFill>
                  <a:schemeClr val="bg1"/>
                </a:solidFill>
                <a:latin typeface="Times New Roman" pitchFamily="18" charset="0"/>
                <a:cs typeface="Times New Roman" pitchFamily="18" charset="0"/>
              </a:rPr>
              <a:t>науково-дослідна робота</a:t>
            </a:r>
          </a:p>
        </p:txBody>
      </p:sp>
    </p:spTree>
    <p:extLst>
      <p:ext uri="{BB962C8B-B14F-4D97-AF65-F5344CB8AC3E}">
        <p14:creationId xmlns:p14="http://schemas.microsoft.com/office/powerpoint/2010/main" val="944144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7504" y="-533018"/>
            <a:ext cx="9142857" cy="7619048"/>
          </a:xfrm>
        </p:spPr>
      </p:pic>
      <p:sp>
        <p:nvSpPr>
          <p:cNvPr id="6" name="Прямоугольник 5"/>
          <p:cNvSpPr/>
          <p:nvPr/>
        </p:nvSpPr>
        <p:spPr>
          <a:xfrm>
            <a:off x="107504" y="-531440"/>
            <a:ext cx="8928992" cy="7294305"/>
          </a:xfrm>
          <a:prstGeom prst="rect">
            <a:avLst/>
          </a:prstGeom>
        </p:spPr>
        <p:txBody>
          <a:bodyPr wrap="square">
            <a:spAutoFit/>
          </a:bodyPr>
          <a:lstStyle/>
          <a:p>
            <a:pPr lvl="0"/>
            <a:r>
              <a:rPr lang="uk-UA" sz="1300" dirty="0" smtClean="0">
                <a:latin typeface="Times New Roman" pitchFamily="18" charset="0"/>
                <a:cs typeface="Times New Roman" pitchFamily="18" charset="0"/>
              </a:rPr>
              <a:t>56. </a:t>
            </a:r>
            <a:r>
              <a:rPr lang="uk-UA" sz="1300" dirty="0" err="1" smtClean="0">
                <a:latin typeface="Times New Roman" pitchFamily="18" charset="0"/>
                <a:cs typeface="Times New Roman" pitchFamily="18" charset="0"/>
              </a:rPr>
              <a:t>Толкачова</a:t>
            </a:r>
            <a:r>
              <a:rPr lang="uk-UA" sz="1300" dirty="0" smtClean="0">
                <a:latin typeface="Times New Roman" pitchFamily="18" charset="0"/>
                <a:cs typeface="Times New Roman" pitchFamily="18" charset="0"/>
              </a:rPr>
              <a:t> </a:t>
            </a:r>
            <a:r>
              <a:rPr lang="uk-UA" sz="1300" dirty="0">
                <a:latin typeface="Times New Roman" pitchFamily="18" charset="0"/>
                <a:cs typeface="Times New Roman" pitchFamily="18" charset="0"/>
              </a:rPr>
              <a:t>І. А. Проблеми реформування Національної поліції України / І. А. </a:t>
            </a:r>
            <a:r>
              <a:rPr lang="uk-UA" sz="1300" dirty="0" err="1">
                <a:latin typeface="Times New Roman" pitchFamily="18" charset="0"/>
                <a:cs typeface="Times New Roman" pitchFamily="18" charset="0"/>
              </a:rPr>
              <a:t>Толкачова</a:t>
            </a:r>
            <a:r>
              <a:rPr lang="uk-UA" sz="1300" dirty="0">
                <a:latin typeface="Times New Roman" pitchFamily="18" charset="0"/>
                <a:cs typeface="Times New Roman" pitchFamily="18" charset="0"/>
              </a:rPr>
              <a:t>, Я. Ю. Матвійчук // Науковий вісник Херсонського державного університету. Серія «Юридичні науки» (здана до друку)</a:t>
            </a:r>
            <a:endParaRPr lang="ru-RU" sz="1300" dirty="0">
              <a:latin typeface="Times New Roman" pitchFamily="18" charset="0"/>
              <a:cs typeface="Times New Roman" pitchFamily="18" charset="0"/>
            </a:endParaRPr>
          </a:p>
          <a:p>
            <a:pPr lvl="0"/>
            <a:r>
              <a:rPr lang="uk-UA" sz="1300" dirty="0" smtClean="0">
                <a:latin typeface="Times New Roman" pitchFamily="18" charset="0"/>
                <a:cs typeface="Times New Roman" pitchFamily="18" charset="0"/>
              </a:rPr>
              <a:t>57. </a:t>
            </a:r>
            <a:r>
              <a:rPr lang="uk-UA" sz="1300" dirty="0" err="1" smtClean="0">
                <a:latin typeface="Times New Roman" pitchFamily="18" charset="0"/>
                <a:cs typeface="Times New Roman" pitchFamily="18" charset="0"/>
              </a:rPr>
              <a:t>Толкачова</a:t>
            </a:r>
            <a:r>
              <a:rPr lang="uk-UA" sz="1300" dirty="0" smtClean="0">
                <a:latin typeface="Times New Roman" pitchFamily="18" charset="0"/>
                <a:cs typeface="Times New Roman" pitchFamily="18" charset="0"/>
              </a:rPr>
              <a:t> </a:t>
            </a:r>
            <a:r>
              <a:rPr lang="uk-UA" sz="1300" dirty="0">
                <a:latin typeface="Times New Roman" pitchFamily="18" charset="0"/>
                <a:cs typeface="Times New Roman" pitchFamily="18" charset="0"/>
              </a:rPr>
              <a:t>І.А. Конституційний принцип рівності людини і громадянина в Україні / І. А. </a:t>
            </a:r>
            <a:r>
              <a:rPr lang="uk-UA" sz="1300" dirty="0" err="1">
                <a:latin typeface="Times New Roman" pitchFamily="18" charset="0"/>
                <a:cs typeface="Times New Roman" pitchFamily="18" charset="0"/>
              </a:rPr>
              <a:t>Толкачова</a:t>
            </a:r>
            <a:r>
              <a:rPr lang="uk-UA" sz="1300" dirty="0">
                <a:latin typeface="Times New Roman" pitchFamily="18" charset="0"/>
                <a:cs typeface="Times New Roman" pitchFamily="18" charset="0"/>
              </a:rPr>
              <a:t>, Д. А. </a:t>
            </a:r>
            <a:r>
              <a:rPr lang="uk-UA" sz="1300" dirty="0" err="1">
                <a:latin typeface="Times New Roman" pitchFamily="18" charset="0"/>
                <a:cs typeface="Times New Roman" pitchFamily="18" charset="0"/>
              </a:rPr>
              <a:t>Бідюк</a:t>
            </a:r>
            <a:r>
              <a:rPr lang="uk-UA" sz="1300" dirty="0">
                <a:latin typeface="Times New Roman" pitchFamily="18" charset="0"/>
                <a:cs typeface="Times New Roman" pitchFamily="18" charset="0"/>
              </a:rPr>
              <a:t> // Сучасна університетська правова освіта і наука: [Матеріали VIIІ Міжнародної науково-практичної конференції, м. Київ, Національний авіаційний університет, 23 лютого 2018 р.] Том 1. – Тернопіль: Вектор, 2018. – С. 245-247.</a:t>
            </a:r>
            <a:endParaRPr lang="ru-RU" sz="1300" dirty="0">
              <a:latin typeface="Times New Roman" pitchFamily="18" charset="0"/>
              <a:cs typeface="Times New Roman" pitchFamily="18" charset="0"/>
            </a:endParaRPr>
          </a:p>
          <a:p>
            <a:pPr lvl="0"/>
            <a:r>
              <a:rPr lang="uk-UA" sz="1300" dirty="0" smtClean="0">
                <a:latin typeface="Times New Roman" pitchFamily="18" charset="0"/>
                <a:cs typeface="Times New Roman" pitchFamily="18" charset="0"/>
              </a:rPr>
              <a:t>58. </a:t>
            </a:r>
            <a:r>
              <a:rPr lang="uk-UA" sz="1300" dirty="0" err="1" smtClean="0">
                <a:latin typeface="Times New Roman" pitchFamily="18" charset="0"/>
                <a:cs typeface="Times New Roman" pitchFamily="18" charset="0"/>
              </a:rPr>
              <a:t>Толкачова</a:t>
            </a:r>
            <a:r>
              <a:rPr lang="uk-UA" sz="1300" dirty="0" smtClean="0">
                <a:latin typeface="Times New Roman" pitchFamily="18" charset="0"/>
                <a:cs typeface="Times New Roman" pitchFamily="18" charset="0"/>
              </a:rPr>
              <a:t> </a:t>
            </a:r>
            <a:r>
              <a:rPr lang="uk-UA" sz="1300" dirty="0">
                <a:latin typeface="Times New Roman" pitchFamily="18" charset="0"/>
                <a:cs typeface="Times New Roman" pitchFamily="18" charset="0"/>
              </a:rPr>
              <a:t>І.А. Сучасний досвід реалізації безпосередньої демократії в Україні / І. А. </a:t>
            </a:r>
            <a:r>
              <a:rPr lang="uk-UA" sz="1300" dirty="0" err="1">
                <a:latin typeface="Times New Roman" pitchFamily="18" charset="0"/>
                <a:cs typeface="Times New Roman" pitchFamily="18" charset="0"/>
              </a:rPr>
              <a:t>Толкачова</a:t>
            </a:r>
            <a:r>
              <a:rPr lang="uk-UA" sz="1300" dirty="0">
                <a:latin typeface="Times New Roman" pitchFamily="18" charset="0"/>
                <a:cs typeface="Times New Roman" pitchFamily="18" charset="0"/>
              </a:rPr>
              <a:t>, В. О. </a:t>
            </a:r>
            <a:r>
              <a:rPr lang="uk-UA" sz="1300" dirty="0" err="1">
                <a:latin typeface="Times New Roman" pitchFamily="18" charset="0"/>
                <a:cs typeface="Times New Roman" pitchFamily="18" charset="0"/>
              </a:rPr>
              <a:t>Момотюк</a:t>
            </a:r>
            <a:r>
              <a:rPr lang="uk-UA" sz="1300" dirty="0">
                <a:latin typeface="Times New Roman" pitchFamily="18" charset="0"/>
                <a:cs typeface="Times New Roman" pitchFamily="18" charset="0"/>
              </a:rPr>
              <a:t> // Сучасна університетська правова освіта і наука: [Матеріали VIIІ Міжнародної науково-практичної конференції, м. Київ, Національний авіаційний університет, 23 лютого 2018 р.] Том 1. – Тернопіль: Вектор, 2018. – С. 247-249.</a:t>
            </a:r>
            <a:endParaRPr lang="ru-RU" sz="1300" dirty="0">
              <a:latin typeface="Times New Roman" pitchFamily="18" charset="0"/>
              <a:cs typeface="Times New Roman" pitchFamily="18" charset="0"/>
            </a:endParaRPr>
          </a:p>
          <a:p>
            <a:pPr lvl="0"/>
            <a:r>
              <a:rPr lang="uk-UA" sz="1300" dirty="0" smtClean="0">
                <a:latin typeface="Times New Roman" pitchFamily="18" charset="0"/>
                <a:cs typeface="Times New Roman" pitchFamily="18" charset="0"/>
              </a:rPr>
              <a:t>59. </a:t>
            </a:r>
            <a:r>
              <a:rPr lang="uk-UA" sz="1300" dirty="0" err="1" smtClean="0">
                <a:latin typeface="Times New Roman" pitchFamily="18" charset="0"/>
                <a:cs typeface="Times New Roman" pitchFamily="18" charset="0"/>
              </a:rPr>
              <a:t>Толкачова</a:t>
            </a:r>
            <a:r>
              <a:rPr lang="uk-UA" sz="1300" dirty="0" smtClean="0">
                <a:latin typeface="Times New Roman" pitchFamily="18" charset="0"/>
                <a:cs typeface="Times New Roman" pitchFamily="18" charset="0"/>
              </a:rPr>
              <a:t> </a:t>
            </a:r>
            <a:r>
              <a:rPr lang="uk-UA" sz="1300" dirty="0">
                <a:latin typeface="Times New Roman" pitchFamily="18" charset="0"/>
                <a:cs typeface="Times New Roman" pitchFamily="18" charset="0"/>
              </a:rPr>
              <a:t>І.А. Правове забезпечення захисту від різних форм дискримінації в Україні / І. А. </a:t>
            </a:r>
            <a:r>
              <a:rPr lang="uk-UA" sz="1300" dirty="0" err="1">
                <a:latin typeface="Times New Roman" pitchFamily="18" charset="0"/>
                <a:cs typeface="Times New Roman" pitchFamily="18" charset="0"/>
              </a:rPr>
              <a:t>Толкачова</a:t>
            </a:r>
            <a:r>
              <a:rPr lang="uk-UA" sz="1300" dirty="0">
                <a:latin typeface="Times New Roman" pitchFamily="18" charset="0"/>
                <a:cs typeface="Times New Roman" pitchFamily="18" charset="0"/>
              </a:rPr>
              <a:t>, І. М. </a:t>
            </a:r>
            <a:r>
              <a:rPr lang="uk-UA" sz="1300" dirty="0" err="1">
                <a:latin typeface="Times New Roman" pitchFamily="18" charset="0"/>
                <a:cs typeface="Times New Roman" pitchFamily="18" charset="0"/>
              </a:rPr>
              <a:t>Пущик</a:t>
            </a:r>
            <a:r>
              <a:rPr lang="uk-UA" sz="1300" dirty="0">
                <a:latin typeface="Times New Roman" pitchFamily="18" charset="0"/>
                <a:cs typeface="Times New Roman" pitchFamily="18" charset="0"/>
              </a:rPr>
              <a:t> // Сучасна університетська правова освіта і наука: [Матеріали VIIІ Міжнародної науково-практичної конференції, м. Київ, Національний авіаційний університет, 23 лютого 2018 р.] Том 1. – Тернопіль: Вектор, 2018. – С. 250-252.</a:t>
            </a:r>
            <a:endParaRPr lang="ru-RU" sz="1300" dirty="0">
              <a:latin typeface="Times New Roman" pitchFamily="18" charset="0"/>
              <a:cs typeface="Times New Roman" pitchFamily="18" charset="0"/>
            </a:endParaRPr>
          </a:p>
          <a:p>
            <a:pPr lvl="0"/>
            <a:r>
              <a:rPr lang="uk-UA" sz="1300" dirty="0" smtClean="0">
                <a:latin typeface="Times New Roman" pitchFamily="18" charset="0"/>
                <a:cs typeface="Times New Roman" pitchFamily="18" charset="0"/>
              </a:rPr>
              <a:t>60. </a:t>
            </a:r>
            <a:r>
              <a:rPr lang="uk-UA" sz="1300" dirty="0" err="1" smtClean="0">
                <a:latin typeface="Times New Roman" pitchFamily="18" charset="0"/>
                <a:cs typeface="Times New Roman" pitchFamily="18" charset="0"/>
              </a:rPr>
              <a:t>Толкачова</a:t>
            </a:r>
            <a:r>
              <a:rPr lang="uk-UA" sz="1300" dirty="0" smtClean="0">
                <a:latin typeface="Times New Roman" pitchFamily="18" charset="0"/>
                <a:cs typeface="Times New Roman" pitchFamily="18" charset="0"/>
              </a:rPr>
              <a:t> </a:t>
            </a:r>
            <a:r>
              <a:rPr lang="uk-UA" sz="1300" dirty="0">
                <a:latin typeface="Times New Roman" pitchFamily="18" charset="0"/>
                <a:cs typeface="Times New Roman" pitchFamily="18" charset="0"/>
              </a:rPr>
              <a:t>І.А. Роль засобів масової інформації в реалізації права на інформацію в Україні / І. А. </a:t>
            </a:r>
            <a:r>
              <a:rPr lang="uk-UA" sz="1300" dirty="0" err="1">
                <a:latin typeface="Times New Roman" pitchFamily="18" charset="0"/>
                <a:cs typeface="Times New Roman" pitchFamily="18" charset="0"/>
              </a:rPr>
              <a:t>Толкачова</a:t>
            </a:r>
            <a:r>
              <a:rPr lang="uk-UA" sz="1300" dirty="0">
                <a:latin typeface="Times New Roman" pitchFamily="18" charset="0"/>
                <a:cs typeface="Times New Roman" pitchFamily="18" charset="0"/>
              </a:rPr>
              <a:t>, А. А. </a:t>
            </a:r>
            <a:r>
              <a:rPr lang="uk-UA" sz="1300" dirty="0" err="1">
                <a:latin typeface="Times New Roman" pitchFamily="18" charset="0"/>
                <a:cs typeface="Times New Roman" pitchFamily="18" charset="0"/>
              </a:rPr>
              <a:t>Петухова</a:t>
            </a:r>
            <a:r>
              <a:rPr lang="uk-UA" sz="1300" dirty="0">
                <a:latin typeface="Times New Roman" pitchFamily="18" charset="0"/>
                <a:cs typeface="Times New Roman" pitchFamily="18" charset="0"/>
              </a:rPr>
              <a:t> // Сучасна університетська правова освіта і наука: [Матеріали VIIІ Міжнародної науково-практичної конференції, м. Київ, Національний авіаційний університет, 23 лютого 2018 р.] Том 1. – Тернопіль: Вектор, 2018. – С. 252-254.</a:t>
            </a:r>
            <a:endParaRPr lang="ru-RU" sz="1300" dirty="0">
              <a:latin typeface="Times New Roman" pitchFamily="18" charset="0"/>
              <a:cs typeface="Times New Roman" pitchFamily="18" charset="0"/>
            </a:endParaRPr>
          </a:p>
          <a:p>
            <a:pPr lvl="0"/>
            <a:r>
              <a:rPr lang="uk-UA" sz="1300" dirty="0" smtClean="0">
                <a:latin typeface="Times New Roman" pitchFamily="18" charset="0"/>
                <a:cs typeface="Times New Roman" pitchFamily="18" charset="0"/>
              </a:rPr>
              <a:t>61. Юринець </a:t>
            </a:r>
            <a:r>
              <a:rPr lang="uk-UA" sz="1300" dirty="0">
                <a:latin typeface="Times New Roman" pitchFamily="18" charset="0"/>
                <a:cs typeface="Times New Roman" pitchFamily="18" charset="0"/>
              </a:rPr>
              <a:t>Ю.Л. </a:t>
            </a:r>
            <a:r>
              <a:rPr lang="uk-UA" sz="1300" dirty="0" err="1">
                <a:latin typeface="Times New Roman" pitchFamily="18" charset="0"/>
                <a:cs typeface="Times New Roman" pitchFamily="18" charset="0"/>
              </a:rPr>
              <a:t>Теоретико-правові</a:t>
            </a:r>
            <a:r>
              <a:rPr lang="uk-UA" sz="1300" dirty="0">
                <a:latin typeface="Times New Roman" pitchFamily="18" charset="0"/>
                <a:cs typeface="Times New Roman" pitchFamily="18" charset="0"/>
              </a:rPr>
              <a:t> засади забезпечення інформаційної безпеки України шляхом обмеження поширення в країні інформаційного контенту Росії як країни-агресора / Юринець Ю.Л. // Сучасна університетська правова освіта і наука : VIII </a:t>
            </a:r>
            <a:r>
              <a:rPr lang="uk-UA" sz="1300" dirty="0" err="1">
                <a:latin typeface="Times New Roman" pitchFamily="18" charset="0"/>
                <a:cs typeface="Times New Roman" pitchFamily="18" charset="0"/>
              </a:rPr>
              <a:t>міжнар</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наук.-практ</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конф</a:t>
            </a:r>
            <a:r>
              <a:rPr lang="uk-UA" sz="1300" dirty="0">
                <a:latin typeface="Times New Roman" pitchFamily="18" charset="0"/>
                <a:cs typeface="Times New Roman" pitchFamily="18" charset="0"/>
              </a:rPr>
              <a:t>., 23 лютого 2018 р. – Тернопіль : Вектор, 2018. – Т. 1. – С. 264-267.</a:t>
            </a:r>
            <a:endParaRPr lang="ru-RU" sz="1300" dirty="0">
              <a:latin typeface="Times New Roman" pitchFamily="18" charset="0"/>
              <a:cs typeface="Times New Roman" pitchFamily="18" charset="0"/>
            </a:endParaRPr>
          </a:p>
          <a:p>
            <a:pPr lvl="0"/>
            <a:r>
              <a:rPr lang="uk-UA" sz="1300" dirty="0" smtClean="0">
                <a:latin typeface="Times New Roman" pitchFamily="18" charset="0"/>
                <a:cs typeface="Times New Roman" pitchFamily="18" charset="0"/>
              </a:rPr>
              <a:t>62. </a:t>
            </a:r>
            <a:r>
              <a:rPr lang="uk-UA" sz="1300" dirty="0" err="1" smtClean="0">
                <a:latin typeface="Times New Roman" pitchFamily="18" charset="0"/>
                <a:cs typeface="Times New Roman" pitchFamily="18" charset="0"/>
              </a:rPr>
              <a:t>Iurynets</a:t>
            </a:r>
            <a:r>
              <a:rPr lang="uk-UA" sz="1300" dirty="0" smtClean="0">
                <a:latin typeface="Times New Roman" pitchFamily="18" charset="0"/>
                <a:cs typeface="Times New Roman" pitchFamily="18" charset="0"/>
              </a:rPr>
              <a:t> </a:t>
            </a:r>
            <a:r>
              <a:rPr lang="uk-UA" sz="1300" dirty="0">
                <a:latin typeface="Times New Roman" pitchFamily="18" charset="0"/>
                <a:cs typeface="Times New Roman" pitchFamily="18" charset="0"/>
              </a:rPr>
              <a:t>J.L. </a:t>
            </a:r>
            <a:r>
              <a:rPr lang="uk-UA" sz="1300" dirty="0" err="1">
                <a:latin typeface="Times New Roman" pitchFamily="18" charset="0"/>
                <a:cs typeface="Times New Roman" pitchFamily="18" charset="0"/>
              </a:rPr>
              <a:t>Civil</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society</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as</a:t>
            </a:r>
            <a:r>
              <a:rPr lang="uk-UA" sz="1300" dirty="0">
                <a:latin typeface="Times New Roman" pitchFamily="18" charset="0"/>
                <a:cs typeface="Times New Roman" pitchFamily="18" charset="0"/>
              </a:rPr>
              <a:t> a </a:t>
            </a:r>
            <a:r>
              <a:rPr lang="uk-UA" sz="1300" dirty="0" err="1">
                <a:latin typeface="Times New Roman" pitchFamily="18" charset="0"/>
                <a:cs typeface="Times New Roman" pitchFamily="18" charset="0"/>
              </a:rPr>
              <a:t>prerequisite</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for</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the</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creation</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of</a:t>
            </a:r>
            <a:r>
              <a:rPr lang="uk-UA" sz="1300" dirty="0">
                <a:latin typeface="Times New Roman" pitchFamily="18" charset="0"/>
                <a:cs typeface="Times New Roman" pitchFamily="18" charset="0"/>
              </a:rPr>
              <a:t> a </a:t>
            </a:r>
            <a:r>
              <a:rPr lang="uk-UA" sz="1300" dirty="0" err="1">
                <a:latin typeface="Times New Roman" pitchFamily="18" charset="0"/>
                <a:cs typeface="Times New Roman" pitchFamily="18" charset="0"/>
              </a:rPr>
              <a:t>democratic</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political</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system</a:t>
            </a:r>
            <a:r>
              <a:rPr lang="uk-UA" sz="1300" dirty="0">
                <a:latin typeface="Times New Roman" pitchFamily="18" charset="0"/>
                <a:cs typeface="Times New Roman" pitchFamily="18" charset="0"/>
              </a:rPr>
              <a:t> / </a:t>
            </a:r>
            <a:r>
              <a:rPr lang="uk-UA" sz="1300" dirty="0" err="1">
                <a:latin typeface="Times New Roman" pitchFamily="18" charset="0"/>
                <a:cs typeface="Times New Roman" pitchFamily="18" charset="0"/>
              </a:rPr>
              <a:t>Iurynets</a:t>
            </a:r>
            <a:r>
              <a:rPr lang="uk-UA" sz="1300" dirty="0">
                <a:latin typeface="Times New Roman" pitchFamily="18" charset="0"/>
                <a:cs typeface="Times New Roman" pitchFamily="18" charset="0"/>
              </a:rPr>
              <a:t> J.L., </a:t>
            </a:r>
            <a:r>
              <a:rPr lang="uk-UA" sz="1300" dirty="0" err="1">
                <a:latin typeface="Times New Roman" pitchFamily="18" charset="0"/>
                <a:cs typeface="Times New Roman" pitchFamily="18" charset="0"/>
              </a:rPr>
              <a:t>Grabovsky</a:t>
            </a:r>
            <a:r>
              <a:rPr lang="uk-UA" sz="1300" dirty="0">
                <a:latin typeface="Times New Roman" pitchFamily="18" charset="0"/>
                <a:cs typeface="Times New Roman" pitchFamily="18" charset="0"/>
              </a:rPr>
              <a:t> G.V. // Молодіжний науковий юридичний форум: [Матеріали Міжнародної науково-практичної конференції до Дня науки, м. Київ, Національний авіаційний університет, 18 травня 2018 р.</a:t>
            </a:r>
            <a:endParaRPr lang="ru-RU" sz="1300" dirty="0">
              <a:latin typeface="Times New Roman" pitchFamily="18" charset="0"/>
              <a:cs typeface="Times New Roman" pitchFamily="18" charset="0"/>
            </a:endParaRPr>
          </a:p>
          <a:p>
            <a:pPr lvl="0"/>
            <a:r>
              <a:rPr lang="uk-UA" sz="1300" dirty="0">
                <a:latin typeface="Times New Roman" pitchFamily="18" charset="0"/>
                <a:cs typeface="Times New Roman" pitchFamily="18" charset="0"/>
              </a:rPr>
              <a:t> </a:t>
            </a:r>
            <a:r>
              <a:rPr lang="uk-UA" sz="1300" dirty="0" smtClean="0">
                <a:latin typeface="Times New Roman" pitchFamily="18" charset="0"/>
                <a:cs typeface="Times New Roman" pitchFamily="18" charset="0"/>
              </a:rPr>
              <a:t>63. </a:t>
            </a:r>
            <a:r>
              <a:rPr lang="uk-UA" sz="1300" dirty="0" err="1" smtClean="0">
                <a:latin typeface="Times New Roman" pitchFamily="18" charset="0"/>
                <a:cs typeface="Times New Roman" pitchFamily="18" charset="0"/>
              </a:rPr>
              <a:t>Iurynets</a:t>
            </a:r>
            <a:r>
              <a:rPr lang="uk-UA" sz="1300" dirty="0" smtClean="0">
                <a:latin typeface="Times New Roman" pitchFamily="18" charset="0"/>
                <a:cs typeface="Times New Roman" pitchFamily="18" charset="0"/>
              </a:rPr>
              <a:t> </a:t>
            </a:r>
            <a:r>
              <a:rPr lang="uk-UA" sz="1300" dirty="0">
                <a:latin typeface="Times New Roman" pitchFamily="18" charset="0"/>
                <a:cs typeface="Times New Roman" pitchFamily="18" charset="0"/>
              </a:rPr>
              <a:t>J.L. </a:t>
            </a:r>
            <a:r>
              <a:rPr lang="uk-UA" sz="1300" dirty="0" err="1">
                <a:latin typeface="Times New Roman" pitchFamily="18" charset="0"/>
                <a:cs typeface="Times New Roman" pitchFamily="18" charset="0"/>
              </a:rPr>
              <a:t>The</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requirement</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to</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live</a:t>
            </a:r>
            <a:r>
              <a:rPr lang="uk-UA" sz="1300" dirty="0">
                <a:latin typeface="Times New Roman" pitchFamily="18" charset="0"/>
                <a:cs typeface="Times New Roman" pitchFamily="18" charset="0"/>
              </a:rPr>
              <a:t> a </a:t>
            </a:r>
            <a:r>
              <a:rPr lang="uk-UA" sz="1300" dirty="0" err="1">
                <a:latin typeface="Times New Roman" pitchFamily="18" charset="0"/>
                <a:cs typeface="Times New Roman" pitchFamily="18" charset="0"/>
              </a:rPr>
              <a:t>sufficient</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life</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in</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Ukraine</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the</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realities</a:t>
            </a:r>
            <a:r>
              <a:rPr lang="uk-UA" sz="1300" dirty="0">
                <a:latin typeface="Times New Roman" pitchFamily="18" charset="0"/>
                <a:cs typeface="Times New Roman" pitchFamily="18" charset="0"/>
              </a:rPr>
              <a:t>  / </a:t>
            </a:r>
            <a:r>
              <a:rPr lang="uk-UA" sz="1300" dirty="0" err="1">
                <a:latin typeface="Times New Roman" pitchFamily="18" charset="0"/>
                <a:cs typeface="Times New Roman" pitchFamily="18" charset="0"/>
              </a:rPr>
              <a:t>Iurynets</a:t>
            </a:r>
            <a:r>
              <a:rPr lang="uk-UA" sz="1300" dirty="0">
                <a:latin typeface="Times New Roman" pitchFamily="18" charset="0"/>
                <a:cs typeface="Times New Roman" pitchFamily="18" charset="0"/>
              </a:rPr>
              <a:t> J.L., </a:t>
            </a:r>
            <a:r>
              <a:rPr lang="uk-UA" sz="1300" dirty="0" err="1">
                <a:latin typeface="Times New Roman" pitchFamily="18" charset="0"/>
                <a:cs typeface="Times New Roman" pitchFamily="18" charset="0"/>
              </a:rPr>
              <a:t>Malynovskiy</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D.А</a:t>
            </a:r>
            <a:r>
              <a:rPr lang="uk-UA" sz="1300" dirty="0">
                <a:latin typeface="Times New Roman" pitchFamily="18" charset="0"/>
                <a:cs typeface="Times New Roman" pitchFamily="18" charset="0"/>
              </a:rPr>
              <a:t> // Молодіжний науковий юридичний форум: [Матеріали Міжнародної науково-практичної конференції до Дня науки, м. Київ, Національний авіаційний університет, 18 травня 2018 р.]</a:t>
            </a:r>
            <a:endParaRPr lang="ru-RU" sz="1300" dirty="0">
              <a:latin typeface="Times New Roman" pitchFamily="18" charset="0"/>
              <a:cs typeface="Times New Roman" pitchFamily="18" charset="0"/>
            </a:endParaRPr>
          </a:p>
          <a:p>
            <a:pPr lvl="0"/>
            <a:r>
              <a:rPr lang="uk-UA" sz="1300" dirty="0" smtClean="0">
                <a:latin typeface="Times New Roman" pitchFamily="18" charset="0"/>
                <a:cs typeface="Times New Roman" pitchFamily="18" charset="0"/>
              </a:rPr>
              <a:t>64. Юринець </a:t>
            </a:r>
            <a:r>
              <a:rPr lang="uk-UA" sz="1300" dirty="0">
                <a:latin typeface="Times New Roman" pitchFamily="18" charset="0"/>
                <a:cs typeface="Times New Roman" pitchFamily="18" charset="0"/>
              </a:rPr>
              <a:t>Ю.Л. Характеристика України як конституційної держави / Юринець Ю.Л., </a:t>
            </a:r>
            <a:r>
              <a:rPr lang="uk-UA" sz="1300" dirty="0" err="1">
                <a:latin typeface="Times New Roman" pitchFamily="18" charset="0"/>
                <a:cs typeface="Times New Roman" pitchFamily="18" charset="0"/>
              </a:rPr>
              <a:t>Мировська</a:t>
            </a:r>
            <a:r>
              <a:rPr lang="uk-UA" sz="1300" dirty="0">
                <a:latin typeface="Times New Roman" pitchFamily="18" charset="0"/>
                <a:cs typeface="Times New Roman" pitchFamily="18" charset="0"/>
              </a:rPr>
              <a:t> К.А. // Молодіжний науковий юридичний форум: [Матеріали Міжнародної науково-практичної конференції до Дня науки, м. Київ, Національний авіаційний університет, 18 травня 2018 р.]</a:t>
            </a:r>
            <a:endParaRPr lang="ru-RU" sz="1300" dirty="0">
              <a:latin typeface="Times New Roman" pitchFamily="18" charset="0"/>
              <a:cs typeface="Times New Roman" pitchFamily="18" charset="0"/>
            </a:endParaRPr>
          </a:p>
          <a:p>
            <a:pPr lvl="0"/>
            <a:r>
              <a:rPr lang="uk-UA" sz="1300" dirty="0" smtClean="0">
                <a:latin typeface="Times New Roman" pitchFamily="18" charset="0"/>
                <a:cs typeface="Times New Roman" pitchFamily="18" charset="0"/>
              </a:rPr>
              <a:t>65. </a:t>
            </a:r>
            <a:r>
              <a:rPr lang="uk-UA" sz="1300" dirty="0">
                <a:latin typeface="Times New Roman" pitchFamily="18" charset="0"/>
                <a:cs typeface="Times New Roman" pitchFamily="18" charset="0"/>
              </a:rPr>
              <a:t>Юринець Ю.Л. Свобода совісті і віросповідання – конституційне право людини / Юринець Ю.Л., </a:t>
            </a:r>
            <a:r>
              <a:rPr lang="uk-UA" sz="1300" dirty="0" err="1">
                <a:latin typeface="Times New Roman" pitchFamily="18" charset="0"/>
                <a:cs typeface="Times New Roman" pitchFamily="18" charset="0"/>
              </a:rPr>
              <a:t>Лавренчук</a:t>
            </a:r>
            <a:r>
              <a:rPr lang="uk-UA" sz="1300" dirty="0">
                <a:latin typeface="Times New Roman" pitchFamily="18" charset="0"/>
                <a:cs typeface="Times New Roman" pitchFamily="18" charset="0"/>
              </a:rPr>
              <a:t> М.М. // Молодіжний науковий юридичний форум: [Матеріали Міжнародної науково-практичної конференції до Дня науки, м. Київ, Національний авіаційний університет, 18 травня 2018 р.]</a:t>
            </a:r>
            <a:endParaRPr lang="ru-RU" sz="1300" dirty="0">
              <a:latin typeface="Times New Roman" pitchFamily="18" charset="0"/>
              <a:cs typeface="Times New Roman" pitchFamily="18" charset="0"/>
            </a:endParaRPr>
          </a:p>
          <a:p>
            <a:pPr lvl="0"/>
            <a:r>
              <a:rPr lang="uk-UA" sz="1300" dirty="0" smtClean="0">
                <a:latin typeface="Times New Roman" pitchFamily="18" charset="0"/>
                <a:cs typeface="Times New Roman" pitchFamily="18" charset="0"/>
              </a:rPr>
              <a:t>66. Юринець </a:t>
            </a:r>
            <a:r>
              <a:rPr lang="uk-UA" sz="1300" dirty="0">
                <a:latin typeface="Times New Roman" pitchFamily="18" charset="0"/>
                <a:cs typeface="Times New Roman" pitchFamily="18" charset="0"/>
              </a:rPr>
              <a:t>Ю.Л. Референдум як спосіб волевиявлення народу / Юринець Ю.Л.,  Радченко Я.Р. // Молодіжний науковий юридичний форум: [Матеріали Міжнародної науково-практичної конференції до Дня науки, м. Київ, Національний авіаційний університет, 18 травня 2018 р.]</a:t>
            </a:r>
            <a:endParaRPr lang="ru-RU" sz="1300" dirty="0">
              <a:latin typeface="Times New Roman" pitchFamily="18" charset="0"/>
              <a:cs typeface="Times New Roman" pitchFamily="18" charset="0"/>
            </a:endParaRPr>
          </a:p>
          <a:p>
            <a:pPr lvl="0"/>
            <a:r>
              <a:rPr lang="uk-UA" sz="1300" dirty="0" smtClean="0">
                <a:latin typeface="Times New Roman" pitchFamily="18" charset="0"/>
                <a:cs typeface="Times New Roman" pitchFamily="18" charset="0"/>
              </a:rPr>
              <a:t>67. </a:t>
            </a:r>
            <a:r>
              <a:rPr lang="uk-UA" sz="1300" dirty="0" err="1" smtClean="0">
                <a:latin typeface="Times New Roman" pitchFamily="18" charset="0"/>
                <a:cs typeface="Times New Roman" pitchFamily="18" charset="0"/>
              </a:rPr>
              <a:t>Iurynets</a:t>
            </a:r>
            <a:r>
              <a:rPr lang="uk-UA" sz="1300" dirty="0" smtClean="0">
                <a:latin typeface="Times New Roman" pitchFamily="18" charset="0"/>
                <a:cs typeface="Times New Roman" pitchFamily="18" charset="0"/>
              </a:rPr>
              <a:t> </a:t>
            </a:r>
            <a:r>
              <a:rPr lang="uk-UA" sz="1300" dirty="0">
                <a:latin typeface="Times New Roman" pitchFamily="18" charset="0"/>
                <a:cs typeface="Times New Roman" pitchFamily="18" charset="0"/>
              </a:rPr>
              <a:t>J.L. </a:t>
            </a:r>
            <a:r>
              <a:rPr lang="uk-UA" sz="1300" dirty="0" err="1">
                <a:latin typeface="Times New Roman" pitchFamily="18" charset="0"/>
                <a:cs typeface="Times New Roman" pitchFamily="18" charset="0"/>
              </a:rPr>
              <a:t>Characteristics</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of</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Ukraine</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as</a:t>
            </a:r>
            <a:r>
              <a:rPr lang="uk-UA" sz="1300" dirty="0">
                <a:latin typeface="Times New Roman" pitchFamily="18" charset="0"/>
                <a:cs typeface="Times New Roman" pitchFamily="18" charset="0"/>
              </a:rPr>
              <a:t> a </a:t>
            </a:r>
            <a:r>
              <a:rPr lang="uk-UA" sz="1300" dirty="0" err="1">
                <a:latin typeface="Times New Roman" pitchFamily="18" charset="0"/>
                <a:cs typeface="Times New Roman" pitchFamily="18" charset="0"/>
              </a:rPr>
              <a:t>constitutional</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state</a:t>
            </a:r>
            <a:r>
              <a:rPr lang="uk-UA" sz="1300" dirty="0">
                <a:latin typeface="Times New Roman" pitchFamily="18" charset="0"/>
                <a:cs typeface="Times New Roman" pitchFamily="18" charset="0"/>
              </a:rPr>
              <a:t> / </a:t>
            </a:r>
            <a:r>
              <a:rPr lang="uk-UA" sz="1300" dirty="0" err="1">
                <a:latin typeface="Times New Roman" pitchFamily="18" charset="0"/>
                <a:cs typeface="Times New Roman" pitchFamily="18" charset="0"/>
              </a:rPr>
              <a:t>Iurynets</a:t>
            </a:r>
            <a:r>
              <a:rPr lang="uk-UA" sz="1300" dirty="0">
                <a:latin typeface="Times New Roman" pitchFamily="18" charset="0"/>
                <a:cs typeface="Times New Roman" pitchFamily="18" charset="0"/>
              </a:rPr>
              <a:t> J.L., </a:t>
            </a:r>
            <a:r>
              <a:rPr lang="uk-UA" sz="1300" dirty="0" err="1">
                <a:latin typeface="Times New Roman" pitchFamily="18" charset="0"/>
                <a:cs typeface="Times New Roman" pitchFamily="18" charset="0"/>
              </a:rPr>
              <a:t>Savela</a:t>
            </a:r>
            <a:r>
              <a:rPr lang="uk-UA" sz="1300" dirty="0">
                <a:latin typeface="Times New Roman" pitchFamily="18" charset="0"/>
                <a:cs typeface="Times New Roman" pitchFamily="18" charset="0"/>
              </a:rPr>
              <a:t> V.А. // Молодіжний науковий юридичний форум: [Матеріали Міжнародної науково-практичної конференції до Дня науки, м. Київ, Національний авіаційний університет, 18 травня 2018 р.]</a:t>
            </a:r>
            <a:endParaRPr lang="ru-RU" sz="1300" dirty="0">
              <a:latin typeface="Times New Roman" pitchFamily="18" charset="0"/>
              <a:cs typeface="Times New Roman" pitchFamily="18" charset="0"/>
            </a:endParaRPr>
          </a:p>
          <a:p>
            <a:pPr lvl="0"/>
            <a:endParaRPr lang="uk-UA" sz="1300" dirty="0">
              <a:latin typeface="Times New Roman" pitchFamily="18" charset="0"/>
              <a:cs typeface="Times New Roman" pitchFamily="18" charset="0"/>
            </a:endParaRPr>
          </a:p>
        </p:txBody>
      </p:sp>
    </p:spTree>
    <p:extLst>
      <p:ext uri="{BB962C8B-B14F-4D97-AF65-F5344CB8AC3E}">
        <p14:creationId xmlns:p14="http://schemas.microsoft.com/office/powerpoint/2010/main" val="3062203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7504" y="-533018"/>
            <a:ext cx="9142857" cy="7619048"/>
          </a:xfrm>
        </p:spPr>
      </p:pic>
      <p:sp>
        <p:nvSpPr>
          <p:cNvPr id="6" name="Прямоугольник 5"/>
          <p:cNvSpPr/>
          <p:nvPr/>
        </p:nvSpPr>
        <p:spPr>
          <a:xfrm>
            <a:off x="107504" y="-531440"/>
            <a:ext cx="8928992" cy="8263801"/>
          </a:xfrm>
          <a:prstGeom prst="rect">
            <a:avLst/>
          </a:prstGeom>
        </p:spPr>
        <p:txBody>
          <a:bodyPr wrap="square">
            <a:spAutoFit/>
          </a:bodyPr>
          <a:lstStyle/>
          <a:p>
            <a:pPr lvl="0"/>
            <a:r>
              <a:rPr lang="uk-UA" sz="1400" dirty="0" smtClean="0"/>
              <a:t>68. Устинова </a:t>
            </a:r>
            <a:r>
              <a:rPr lang="uk-UA" sz="1400" dirty="0"/>
              <a:t>І.П., Демченко Ю.О., </a:t>
            </a:r>
            <a:r>
              <a:rPr lang="uk-UA" sz="1400" dirty="0" err="1"/>
              <a:t>Капустяк</a:t>
            </a:r>
            <a:r>
              <a:rPr lang="uk-UA" sz="1400" dirty="0"/>
              <a:t> І.О. Міжнародні організації як суб’єкти фінансових відносин України. </a:t>
            </a:r>
            <a:r>
              <a:rPr lang="uk-UA" sz="1400" dirty="0" err="1"/>
              <a:t>Science</a:t>
            </a:r>
            <a:r>
              <a:rPr lang="uk-UA" sz="1400" dirty="0"/>
              <a:t>, </a:t>
            </a:r>
            <a:r>
              <a:rPr lang="uk-UA" sz="1400" dirty="0" err="1"/>
              <a:t>research</a:t>
            </a:r>
            <a:r>
              <a:rPr lang="uk-UA" sz="1400" dirty="0"/>
              <a:t>, </a:t>
            </a:r>
            <a:r>
              <a:rPr lang="uk-UA" sz="1400" dirty="0" err="1"/>
              <a:t>development</a:t>
            </a:r>
            <a:r>
              <a:rPr lang="uk-UA" sz="1400" dirty="0"/>
              <a:t>. </a:t>
            </a:r>
            <a:r>
              <a:rPr lang="uk-UA" sz="1400" dirty="0" err="1"/>
              <a:t>State</a:t>
            </a:r>
            <a:r>
              <a:rPr lang="uk-UA" sz="1400" dirty="0"/>
              <a:t> </a:t>
            </a:r>
            <a:r>
              <a:rPr lang="uk-UA" sz="1400" dirty="0" err="1"/>
              <a:t>and</a:t>
            </a:r>
            <a:r>
              <a:rPr lang="uk-UA" sz="1400" dirty="0"/>
              <a:t> </a:t>
            </a:r>
            <a:r>
              <a:rPr lang="uk-UA" sz="1400" dirty="0" err="1"/>
              <a:t>law</a:t>
            </a:r>
            <a:r>
              <a:rPr lang="uk-UA" sz="1400" dirty="0"/>
              <a:t>: </a:t>
            </a:r>
            <a:r>
              <a:rPr lang="uk-UA" sz="1400" dirty="0" err="1"/>
              <a:t>monografia</a:t>
            </a:r>
            <a:r>
              <a:rPr lang="uk-UA" sz="1400" dirty="0"/>
              <a:t> </a:t>
            </a:r>
            <a:r>
              <a:rPr lang="uk-UA" sz="1400" dirty="0" err="1"/>
              <a:t>pokonferencyjna</a:t>
            </a:r>
            <a:r>
              <a:rPr lang="uk-UA" sz="1400" dirty="0"/>
              <a:t> (</a:t>
            </a:r>
            <a:r>
              <a:rPr lang="uk-UA" sz="1400" dirty="0" err="1"/>
              <a:t>London</a:t>
            </a:r>
            <a:r>
              <a:rPr lang="uk-UA" sz="1400" dirty="0"/>
              <a:t>, 27.02.2018). </a:t>
            </a:r>
            <a:r>
              <a:rPr lang="uk-UA" sz="1400" dirty="0" err="1"/>
              <a:t>Warszawa</a:t>
            </a:r>
            <a:r>
              <a:rPr lang="uk-UA" sz="1400" dirty="0"/>
              <a:t>, </a:t>
            </a:r>
            <a:r>
              <a:rPr lang="uk-UA" sz="1400" dirty="0" err="1"/>
              <a:t>Sp</a:t>
            </a:r>
            <a:r>
              <a:rPr lang="uk-UA" sz="1400" dirty="0"/>
              <a:t>. z </a:t>
            </a:r>
            <a:r>
              <a:rPr lang="uk-UA" sz="1400" dirty="0" err="1"/>
              <a:t>o.o</a:t>
            </a:r>
            <a:r>
              <a:rPr lang="uk-UA" sz="1400" dirty="0"/>
              <a:t>. «</a:t>
            </a:r>
            <a:r>
              <a:rPr lang="uk-UA" sz="1400" dirty="0" err="1"/>
              <a:t>Diamond</a:t>
            </a:r>
            <a:r>
              <a:rPr lang="uk-UA" sz="1400" dirty="0"/>
              <a:t> </a:t>
            </a:r>
            <a:r>
              <a:rPr lang="uk-UA" sz="1400" dirty="0" err="1"/>
              <a:t>trading</a:t>
            </a:r>
            <a:r>
              <a:rPr lang="uk-UA" sz="1400" dirty="0"/>
              <a:t> </a:t>
            </a:r>
            <a:r>
              <a:rPr lang="uk-UA" sz="1400" dirty="0" err="1"/>
              <a:t>tour</a:t>
            </a:r>
            <a:r>
              <a:rPr lang="uk-UA" sz="1400" dirty="0"/>
              <a:t>», 2018. №2. –p. 46-54.</a:t>
            </a:r>
            <a:endParaRPr lang="ru-RU" sz="1400" dirty="0"/>
          </a:p>
          <a:p>
            <a:pPr lvl="0"/>
            <a:r>
              <a:rPr lang="uk-UA" sz="1400" dirty="0" smtClean="0"/>
              <a:t>69. Проскура </a:t>
            </a:r>
            <a:r>
              <a:rPr lang="uk-UA" sz="1400" dirty="0"/>
              <a:t>Г. М., </a:t>
            </a:r>
            <a:r>
              <a:rPr lang="uk-UA" sz="1400" dirty="0" err="1"/>
              <a:t>Рощук</a:t>
            </a:r>
            <a:r>
              <a:rPr lang="uk-UA" sz="1400" dirty="0"/>
              <a:t> М. В. Розвиток електронного урядування у сфері екології в контексті реалізації права на доступ до екологічної інформації/ Проскура Г. М., </a:t>
            </a:r>
            <a:r>
              <a:rPr lang="uk-UA" sz="1400" dirty="0" err="1"/>
              <a:t>Рощук</a:t>
            </a:r>
            <a:r>
              <a:rPr lang="uk-UA" sz="1400" dirty="0"/>
              <a:t> М. В // Прикарпатський юридичний вісник №6-2/2017 – С. 66-70. </a:t>
            </a:r>
            <a:endParaRPr lang="ru-RU" sz="1400" dirty="0"/>
          </a:p>
          <a:p>
            <a:pPr lvl="0"/>
            <a:r>
              <a:rPr lang="uk-UA" sz="1400" dirty="0" smtClean="0"/>
              <a:t>70. Пивовар </a:t>
            </a:r>
            <a:r>
              <a:rPr lang="uk-UA" sz="1400" dirty="0"/>
              <a:t>Ю.І., Пивовар І.В. Правові форми захисту фінансових суб’єктивних прав у сфері державного соціального страхування засуджених осіб: нормативно-правовий аналіз // </a:t>
            </a:r>
            <a:r>
              <a:rPr lang="uk-UA" sz="1400" dirty="0" err="1"/>
              <a:t>Internauka</a:t>
            </a:r>
            <a:r>
              <a:rPr lang="uk-UA" sz="1400" dirty="0"/>
              <a:t> : </a:t>
            </a:r>
            <a:r>
              <a:rPr lang="uk-UA" sz="1400" dirty="0" err="1"/>
              <a:t>International</a:t>
            </a:r>
            <a:r>
              <a:rPr lang="uk-UA" sz="1400" dirty="0"/>
              <a:t> </a:t>
            </a:r>
            <a:r>
              <a:rPr lang="uk-UA" sz="1400" dirty="0" err="1"/>
              <a:t>Scietific</a:t>
            </a:r>
            <a:r>
              <a:rPr lang="uk-UA" sz="1400" dirty="0"/>
              <a:t> </a:t>
            </a:r>
            <a:r>
              <a:rPr lang="uk-UA" sz="1400" dirty="0" err="1"/>
              <a:t>Journal</a:t>
            </a:r>
            <a:r>
              <a:rPr lang="uk-UA" sz="1400" dirty="0"/>
              <a:t>. </a:t>
            </a:r>
            <a:r>
              <a:rPr lang="uk-UA" sz="1400" dirty="0" err="1"/>
              <a:t>Series</a:t>
            </a:r>
            <a:r>
              <a:rPr lang="uk-UA" sz="1400" dirty="0"/>
              <a:t>: «</a:t>
            </a:r>
            <a:r>
              <a:rPr lang="uk-UA" sz="1400" dirty="0" err="1"/>
              <a:t>Juridical</a:t>
            </a:r>
            <a:r>
              <a:rPr lang="uk-UA" sz="1400" dirty="0"/>
              <a:t> </a:t>
            </a:r>
            <a:r>
              <a:rPr lang="uk-UA" sz="1400" dirty="0" err="1"/>
              <a:t>sciences</a:t>
            </a:r>
            <a:r>
              <a:rPr lang="uk-UA" sz="1400" dirty="0"/>
              <a:t>». 2018. №3(8), С. 48-56.</a:t>
            </a:r>
            <a:endParaRPr lang="ru-RU" sz="1400" dirty="0"/>
          </a:p>
          <a:p>
            <a:pPr lvl="0"/>
            <a:r>
              <a:rPr lang="uk-UA" sz="1400" dirty="0" smtClean="0"/>
              <a:t>71. Устинова </a:t>
            </a:r>
            <a:r>
              <a:rPr lang="uk-UA" sz="1400" dirty="0"/>
              <a:t>І.П., Побережник В.М. Правове регулювання державного фінансового аудиту в Україні/ Молодіжний науковий юридичний форум:матеріали </a:t>
            </a:r>
            <a:r>
              <a:rPr lang="uk-UA" sz="1400" dirty="0" err="1"/>
              <a:t>Міжнар.наук.-практ</a:t>
            </a:r>
            <a:r>
              <a:rPr lang="uk-UA" sz="1400" dirty="0"/>
              <a:t>. </a:t>
            </a:r>
            <a:r>
              <a:rPr lang="uk-UA" sz="1400" dirty="0" err="1"/>
              <a:t>конф</a:t>
            </a:r>
            <a:r>
              <a:rPr lang="uk-UA" sz="1400" dirty="0"/>
              <a:t>. до Дня науки,  18 травня 2018 р., т. 1 тези </a:t>
            </a:r>
            <a:r>
              <a:rPr lang="uk-UA" sz="1400" dirty="0" err="1"/>
              <a:t>доп</a:t>
            </a:r>
            <a:r>
              <a:rPr lang="uk-UA" sz="1400" dirty="0"/>
              <a:t>. – Київ, 2018, - С.156-158.</a:t>
            </a:r>
            <a:endParaRPr lang="ru-RU" sz="1400" dirty="0"/>
          </a:p>
          <a:p>
            <a:pPr lvl="0"/>
            <a:r>
              <a:rPr lang="uk-UA" sz="1400" dirty="0" smtClean="0"/>
              <a:t>72. Устинова </a:t>
            </a:r>
            <a:r>
              <a:rPr lang="uk-UA" sz="1400" dirty="0"/>
              <a:t>І.П., Плющ С.  Правове регулювання бюджетного фінансового контролю в країнах Європи/ Молодіжний науковий юридичний форум: матеріали </a:t>
            </a:r>
            <a:r>
              <a:rPr lang="uk-UA" sz="1400" dirty="0" err="1"/>
              <a:t>Міжнар.наук.-практ</a:t>
            </a:r>
            <a:r>
              <a:rPr lang="uk-UA" sz="1400" dirty="0"/>
              <a:t>. </a:t>
            </a:r>
            <a:r>
              <a:rPr lang="uk-UA" sz="1400" dirty="0" err="1"/>
              <a:t>конф</a:t>
            </a:r>
            <a:r>
              <a:rPr lang="uk-UA" sz="1400" dirty="0"/>
              <a:t>. до Дня науки,  18 травня 2018 р., т. 1 тези </a:t>
            </a:r>
            <a:r>
              <a:rPr lang="uk-UA" sz="1400" dirty="0" err="1"/>
              <a:t>доп</a:t>
            </a:r>
            <a:r>
              <a:rPr lang="uk-UA" sz="1400" dirty="0"/>
              <a:t>. – Київ, 2018, - С.153-156.</a:t>
            </a:r>
            <a:endParaRPr lang="ru-RU" sz="1400" dirty="0"/>
          </a:p>
          <a:p>
            <a:pPr lvl="0"/>
            <a:r>
              <a:rPr lang="uk-UA" sz="1400" dirty="0" smtClean="0"/>
              <a:t>73. Устинова </a:t>
            </a:r>
            <a:r>
              <a:rPr lang="uk-UA" sz="1400" dirty="0"/>
              <a:t>І.П. Зарубіжний досвід  правових засад управління місцевими фінансами як алгоритм реформ для України/ Права людини та публічне урядування: матеріали Всеукраїнського форуму,  Чернівці, 15 березня 2018 р., </a:t>
            </a:r>
            <a:r>
              <a:rPr lang="uk-UA" sz="1400" dirty="0" err="1"/>
              <a:t>Технодрук</a:t>
            </a:r>
            <a:r>
              <a:rPr lang="uk-UA" sz="1400" dirty="0"/>
              <a:t>, с. 99-101.</a:t>
            </a:r>
            <a:endParaRPr lang="ru-RU" sz="1400" dirty="0"/>
          </a:p>
          <a:p>
            <a:pPr lvl="0"/>
            <a:r>
              <a:rPr lang="uk-UA" sz="1400" dirty="0"/>
              <a:t>Устинова І.П., Демченко Ю.О. Міжнародні фінансові організації в Україні: проблеми та перспективи/ Вплив інтеграційних тенденцій на розвиток національного права: матеріали Міжнародної науково-практичної інтернет-конференції м. Одеса, 23 лютого 2018 р. – с. 163 – 164.</a:t>
            </a:r>
            <a:endParaRPr lang="ru-RU" sz="1400" dirty="0"/>
          </a:p>
          <a:p>
            <a:r>
              <a:rPr lang="uk-UA" sz="1400" dirty="0" smtClean="0"/>
              <a:t>74. </a:t>
            </a:r>
            <a:r>
              <a:rPr lang="uk-UA" sz="1400" dirty="0" err="1" smtClean="0"/>
              <a:t>Pyvovar</a:t>
            </a:r>
            <a:r>
              <a:rPr lang="uk-UA" sz="1400" dirty="0" smtClean="0"/>
              <a:t> </a:t>
            </a:r>
            <a:r>
              <a:rPr lang="uk-UA" sz="1400" dirty="0" err="1"/>
              <a:t>Yuriy</a:t>
            </a:r>
            <a:r>
              <a:rPr lang="uk-UA" sz="1400" dirty="0"/>
              <a:t>, </a:t>
            </a:r>
            <a:r>
              <a:rPr lang="uk-UA" sz="1400" dirty="0" err="1"/>
              <a:t>Pyvovar</a:t>
            </a:r>
            <a:r>
              <a:rPr lang="uk-UA" sz="1400" dirty="0"/>
              <a:t> </a:t>
            </a:r>
            <a:r>
              <a:rPr lang="uk-UA" sz="1400" dirty="0" err="1"/>
              <a:t>Iryna</a:t>
            </a:r>
            <a:r>
              <a:rPr lang="uk-UA" sz="1400" dirty="0"/>
              <a:t>. </a:t>
            </a:r>
            <a:r>
              <a:rPr lang="uk-UA" sz="1400" dirty="0" err="1"/>
              <a:t>Concept</a:t>
            </a:r>
            <a:r>
              <a:rPr lang="uk-UA" sz="1400" dirty="0"/>
              <a:t>, </a:t>
            </a:r>
            <a:r>
              <a:rPr lang="uk-UA" sz="1400" dirty="0" err="1"/>
              <a:t>Regulatory</a:t>
            </a:r>
            <a:r>
              <a:rPr lang="uk-UA" sz="1400" dirty="0"/>
              <a:t> Framework </a:t>
            </a:r>
            <a:r>
              <a:rPr lang="uk-UA" sz="1400" dirty="0" err="1"/>
              <a:t>and</a:t>
            </a:r>
            <a:r>
              <a:rPr lang="uk-UA" sz="1400" dirty="0"/>
              <a:t> </a:t>
            </a:r>
            <a:r>
              <a:rPr lang="uk-UA" sz="1400" dirty="0" err="1"/>
              <a:t>Types</a:t>
            </a:r>
            <a:r>
              <a:rPr lang="uk-UA" sz="1400" dirty="0"/>
              <a:t> </a:t>
            </a:r>
            <a:r>
              <a:rPr lang="uk-UA" sz="1400" dirty="0" err="1"/>
              <a:t>of</a:t>
            </a:r>
            <a:r>
              <a:rPr lang="uk-UA" sz="1400" dirty="0"/>
              <a:t> </a:t>
            </a:r>
            <a:r>
              <a:rPr lang="uk-UA" sz="1400" dirty="0" err="1"/>
              <a:t>Restrictions</a:t>
            </a:r>
            <a:r>
              <a:rPr lang="uk-UA" sz="1400" dirty="0"/>
              <a:t> </a:t>
            </a:r>
            <a:r>
              <a:rPr lang="uk-UA" sz="1400" dirty="0" err="1"/>
              <a:t>Prisoners'</a:t>
            </a:r>
            <a:r>
              <a:rPr lang="uk-UA" sz="1400" dirty="0"/>
              <a:t> </a:t>
            </a:r>
            <a:r>
              <a:rPr lang="uk-UA" sz="1400" dirty="0" err="1"/>
              <a:t>Rights</a:t>
            </a:r>
            <a:r>
              <a:rPr lang="uk-UA" sz="1400" dirty="0"/>
              <a:t>. </a:t>
            </a:r>
            <a:r>
              <a:rPr lang="uk-UA" sz="1400" dirty="0" err="1"/>
              <a:t>Proceedings</a:t>
            </a:r>
            <a:r>
              <a:rPr lang="uk-UA" sz="1400" dirty="0"/>
              <a:t> </a:t>
            </a:r>
            <a:r>
              <a:rPr lang="uk-UA" sz="1400" dirty="0" err="1"/>
              <a:t>of</a:t>
            </a:r>
            <a:r>
              <a:rPr lang="uk-UA" sz="1400" dirty="0"/>
              <a:t> </a:t>
            </a:r>
            <a:r>
              <a:rPr lang="uk-UA" sz="1400" dirty="0" err="1"/>
              <a:t>the</a:t>
            </a:r>
            <a:r>
              <a:rPr lang="uk-UA" sz="1400" dirty="0"/>
              <a:t> </a:t>
            </a:r>
            <a:r>
              <a:rPr lang="uk-UA" sz="1400" dirty="0" err="1"/>
              <a:t>National</a:t>
            </a:r>
            <a:r>
              <a:rPr lang="uk-UA" sz="1400" dirty="0"/>
              <a:t> </a:t>
            </a:r>
            <a:r>
              <a:rPr lang="uk-UA" sz="1400" dirty="0" err="1"/>
              <a:t>Aviation</a:t>
            </a:r>
            <a:r>
              <a:rPr lang="uk-UA" sz="1400" dirty="0"/>
              <a:t> </a:t>
            </a:r>
            <a:r>
              <a:rPr lang="uk-UA" sz="1400" dirty="0" err="1"/>
              <a:t>University</a:t>
            </a:r>
            <a:r>
              <a:rPr lang="uk-UA" sz="1400" dirty="0"/>
              <a:t>. 2018. №2(75), </a:t>
            </a:r>
            <a:r>
              <a:rPr lang="uk-UA" sz="1400" dirty="0" err="1"/>
              <a:t>рp</a:t>
            </a:r>
            <a:r>
              <a:rPr lang="uk-UA" sz="1400" dirty="0"/>
              <a:t>. (у друку</a:t>
            </a:r>
            <a:r>
              <a:rPr lang="uk-UA" sz="1400" dirty="0" smtClean="0"/>
              <a:t>).</a:t>
            </a:r>
          </a:p>
          <a:p>
            <a:pPr lvl="0"/>
            <a:r>
              <a:rPr lang="uk-UA" sz="1400" dirty="0" smtClean="0"/>
              <a:t>75. </a:t>
            </a:r>
            <a:r>
              <a:rPr lang="uk-UA" sz="1400" dirty="0" err="1" smtClean="0"/>
              <a:t>Association</a:t>
            </a:r>
            <a:r>
              <a:rPr lang="uk-UA" sz="1400" dirty="0" smtClean="0"/>
              <a:t> </a:t>
            </a:r>
            <a:r>
              <a:rPr lang="uk-UA" sz="1400" dirty="0" err="1"/>
              <a:t>agreement</a:t>
            </a:r>
            <a:r>
              <a:rPr lang="uk-UA" sz="1400" dirty="0"/>
              <a:t>: </a:t>
            </a:r>
            <a:r>
              <a:rPr lang="uk-UA" sz="1400" dirty="0" err="1"/>
              <a:t>from</a:t>
            </a:r>
            <a:r>
              <a:rPr lang="uk-UA" sz="1400" dirty="0"/>
              <a:t> </a:t>
            </a:r>
            <a:r>
              <a:rPr lang="uk-UA" sz="1400" dirty="0" err="1"/>
              <a:t>partnership</a:t>
            </a:r>
            <a:r>
              <a:rPr lang="uk-UA" sz="1400" dirty="0"/>
              <a:t> </a:t>
            </a:r>
            <a:r>
              <a:rPr lang="uk-UA" sz="1400" dirty="0" err="1"/>
              <a:t>to</a:t>
            </a:r>
            <a:r>
              <a:rPr lang="uk-UA" sz="1400" dirty="0"/>
              <a:t> </a:t>
            </a:r>
            <a:r>
              <a:rPr lang="uk-UA" sz="1400" dirty="0" err="1"/>
              <a:t>cooperation</a:t>
            </a:r>
            <a:r>
              <a:rPr lang="uk-UA" sz="1400" dirty="0"/>
              <a:t>: </a:t>
            </a:r>
            <a:r>
              <a:rPr lang="uk-UA" sz="1400" dirty="0" err="1"/>
              <a:t>collective</a:t>
            </a:r>
            <a:r>
              <a:rPr lang="uk-UA" sz="1400" dirty="0"/>
              <a:t> </a:t>
            </a:r>
            <a:r>
              <a:rPr lang="uk-UA" sz="1400" dirty="0" err="1"/>
              <a:t>monograph</a:t>
            </a:r>
            <a:r>
              <a:rPr lang="uk-UA" sz="1400" dirty="0"/>
              <a:t> / </a:t>
            </a:r>
            <a:r>
              <a:rPr lang="uk-UA" sz="1400" dirty="0" err="1"/>
              <a:t>Igor</a:t>
            </a:r>
            <a:r>
              <a:rPr lang="uk-UA" sz="1400" dirty="0"/>
              <a:t> </a:t>
            </a:r>
            <a:r>
              <a:rPr lang="uk-UA" sz="1400" dirty="0" err="1"/>
              <a:t>Rozum</a:t>
            </a:r>
            <a:r>
              <a:rPr lang="uk-UA" sz="1400" dirty="0"/>
              <a:t>, </a:t>
            </a:r>
            <a:r>
              <a:rPr lang="uk-UA" sz="1400" dirty="0" err="1"/>
              <a:t>Yuriy</a:t>
            </a:r>
            <a:r>
              <a:rPr lang="uk-UA" sz="1400" dirty="0"/>
              <a:t> </a:t>
            </a:r>
            <a:r>
              <a:rPr lang="uk-UA" sz="1400" dirty="0" err="1"/>
              <a:t>Pyvovar</a:t>
            </a:r>
            <a:r>
              <a:rPr lang="uk-UA" sz="1400" dirty="0"/>
              <a:t>, </a:t>
            </a:r>
            <a:r>
              <a:rPr lang="uk-UA" sz="1400" dirty="0" err="1"/>
              <a:t>and</a:t>
            </a:r>
            <a:r>
              <a:rPr lang="uk-UA" sz="1400" dirty="0"/>
              <a:t> </a:t>
            </a:r>
            <a:r>
              <a:rPr lang="uk-UA" sz="1400" dirty="0" err="1"/>
              <a:t>other</a:t>
            </a:r>
            <a:r>
              <a:rPr lang="uk-UA" sz="1400" dirty="0"/>
              <a:t>; [</a:t>
            </a:r>
            <a:r>
              <a:rPr lang="uk-UA" sz="1400" dirty="0" err="1"/>
              <a:t>Edited</a:t>
            </a:r>
            <a:r>
              <a:rPr lang="uk-UA" sz="1400" dirty="0"/>
              <a:t> </a:t>
            </a:r>
            <a:r>
              <a:rPr lang="uk-UA" sz="1400" dirty="0" err="1"/>
              <a:t>by</a:t>
            </a:r>
            <a:r>
              <a:rPr lang="uk-UA" sz="1400" dirty="0"/>
              <a:t> </a:t>
            </a:r>
            <a:r>
              <a:rPr lang="uk-UA" sz="1400" dirty="0" err="1"/>
              <a:t>Maryna</a:t>
            </a:r>
            <a:r>
              <a:rPr lang="uk-UA" sz="1400" dirty="0"/>
              <a:t> </a:t>
            </a:r>
            <a:r>
              <a:rPr lang="uk-UA" sz="1400" dirty="0" err="1"/>
              <a:t>Dei</a:t>
            </a:r>
            <a:r>
              <a:rPr lang="uk-UA" sz="1400" dirty="0"/>
              <a:t>, </a:t>
            </a:r>
            <a:r>
              <a:rPr lang="uk-UA" sz="1400" dirty="0" err="1"/>
              <a:t>Olga</a:t>
            </a:r>
            <a:r>
              <a:rPr lang="uk-UA" sz="1400" dirty="0"/>
              <a:t> </a:t>
            </a:r>
            <a:r>
              <a:rPr lang="uk-UA" sz="1400" dirty="0" err="1"/>
              <a:t>Rudenko</a:t>
            </a:r>
            <a:r>
              <a:rPr lang="uk-UA" sz="1400" dirty="0"/>
              <a:t>]. </a:t>
            </a:r>
            <a:r>
              <a:rPr lang="uk-UA" sz="1400" dirty="0" err="1"/>
              <a:t>Canada</a:t>
            </a:r>
            <a:r>
              <a:rPr lang="uk-UA" sz="1400" dirty="0"/>
              <a:t>, </a:t>
            </a:r>
            <a:r>
              <a:rPr lang="uk-UA" sz="1400" dirty="0" err="1"/>
              <a:t>Hamilton</a:t>
            </a:r>
            <a:r>
              <a:rPr lang="uk-UA" sz="1400" dirty="0"/>
              <a:t>, </a:t>
            </a:r>
            <a:r>
              <a:rPr lang="uk-UA" sz="1400" dirty="0" err="1"/>
              <a:t>Ontario</a:t>
            </a:r>
            <a:r>
              <a:rPr lang="uk-UA" sz="1400" dirty="0"/>
              <a:t>: </a:t>
            </a:r>
            <a:r>
              <a:rPr lang="uk-UA" sz="1400" dirty="0" err="1"/>
              <a:t>Accent</a:t>
            </a:r>
            <a:r>
              <a:rPr lang="uk-UA" sz="1400" dirty="0"/>
              <a:t> </a:t>
            </a:r>
            <a:r>
              <a:rPr lang="uk-UA" sz="1400" dirty="0" err="1"/>
              <a:t>Graphics</a:t>
            </a:r>
            <a:r>
              <a:rPr lang="uk-UA" sz="1400" dirty="0"/>
              <a:t> </a:t>
            </a:r>
            <a:r>
              <a:rPr lang="uk-UA" sz="1400" dirty="0" err="1"/>
              <a:t>Communications</a:t>
            </a:r>
            <a:r>
              <a:rPr lang="uk-UA" sz="1400" dirty="0"/>
              <a:t> &amp; </a:t>
            </a:r>
            <a:r>
              <a:rPr lang="uk-UA" sz="1400" dirty="0" err="1"/>
              <a:t>Publishing</a:t>
            </a:r>
            <a:r>
              <a:rPr lang="uk-UA" sz="1400" dirty="0"/>
              <a:t>, 2018. 276 p.</a:t>
            </a:r>
            <a:endParaRPr lang="ru-RU" sz="1400" dirty="0"/>
          </a:p>
          <a:p>
            <a:pPr lvl="0"/>
            <a:r>
              <a:rPr lang="uk-UA" sz="1400" dirty="0" smtClean="0"/>
              <a:t>76. Устинова </a:t>
            </a:r>
            <a:r>
              <a:rPr lang="uk-UA" sz="1400" dirty="0"/>
              <a:t>І.П., Демченко Ю.С. Медіація як альтернативна форма вирішення цивільних справ.</a:t>
            </a:r>
            <a:r>
              <a:rPr lang="uk-UA" sz="1400" b="1" dirty="0"/>
              <a:t> </a:t>
            </a:r>
            <a:r>
              <a:rPr lang="uk-UA" sz="1400" b="1" dirty="0" err="1"/>
              <a:t>S</a:t>
            </a:r>
            <a:r>
              <a:rPr lang="uk-UA" sz="1400" dirty="0" err="1"/>
              <a:t>cience</a:t>
            </a:r>
            <a:r>
              <a:rPr lang="uk-UA" sz="1400" dirty="0"/>
              <a:t>, </a:t>
            </a:r>
            <a:r>
              <a:rPr lang="uk-UA" sz="1400" dirty="0" err="1"/>
              <a:t>Research</a:t>
            </a:r>
            <a:r>
              <a:rPr lang="uk-UA" sz="1400" dirty="0"/>
              <a:t>, </a:t>
            </a:r>
            <a:r>
              <a:rPr lang="uk-UA" sz="1400" dirty="0" err="1"/>
              <a:t>Development</a:t>
            </a:r>
            <a:r>
              <a:rPr lang="uk-UA" sz="1400" dirty="0"/>
              <a:t> </a:t>
            </a:r>
            <a:r>
              <a:rPr lang="uk-UA" sz="1400" dirty="0" err="1"/>
              <a:t>state</a:t>
            </a:r>
            <a:r>
              <a:rPr lang="uk-UA" sz="1400" dirty="0"/>
              <a:t> </a:t>
            </a:r>
            <a:r>
              <a:rPr lang="uk-UA" sz="1400" dirty="0" err="1"/>
              <a:t>and</a:t>
            </a:r>
            <a:r>
              <a:rPr lang="uk-UA" sz="1400" dirty="0"/>
              <a:t> </a:t>
            </a:r>
            <a:r>
              <a:rPr lang="uk-UA" sz="1400" dirty="0" err="1"/>
              <a:t>law</a:t>
            </a:r>
            <a:r>
              <a:rPr lang="uk-UA" sz="1400" dirty="0"/>
              <a:t> : </a:t>
            </a:r>
            <a:r>
              <a:rPr lang="uk-UA" sz="1400" dirty="0" err="1"/>
              <a:t>monografia</a:t>
            </a:r>
            <a:r>
              <a:rPr lang="uk-UA" sz="1400" dirty="0"/>
              <a:t> </a:t>
            </a:r>
            <a:r>
              <a:rPr lang="uk-UA" sz="1400" dirty="0" err="1"/>
              <a:t>pokonferencyjna</a:t>
            </a:r>
            <a:r>
              <a:rPr lang="uk-UA" sz="1400" dirty="0"/>
              <a:t> (</a:t>
            </a:r>
            <a:r>
              <a:rPr lang="uk-UA" sz="1400" dirty="0" err="1"/>
              <a:t>Barcelona</a:t>
            </a:r>
            <a:r>
              <a:rPr lang="uk-UA" sz="1400" dirty="0"/>
              <a:t>, 30.05.2018). </a:t>
            </a:r>
            <a:r>
              <a:rPr lang="uk-UA" sz="1400" dirty="0" err="1"/>
              <a:t>Warszawa</a:t>
            </a:r>
            <a:r>
              <a:rPr lang="uk-UA" sz="1400" dirty="0"/>
              <a:t>, </a:t>
            </a:r>
            <a:r>
              <a:rPr lang="uk-UA" sz="1400" dirty="0" err="1"/>
              <a:t>Sp</a:t>
            </a:r>
            <a:r>
              <a:rPr lang="uk-UA" sz="1400" dirty="0"/>
              <a:t>. z </a:t>
            </a:r>
            <a:r>
              <a:rPr lang="uk-UA" sz="1400" dirty="0" err="1"/>
              <a:t>o.o</a:t>
            </a:r>
            <a:r>
              <a:rPr lang="uk-UA" sz="1400" dirty="0"/>
              <a:t>. «</a:t>
            </a:r>
            <a:r>
              <a:rPr lang="uk-UA" sz="1400" dirty="0" err="1"/>
              <a:t>Diamond</a:t>
            </a:r>
            <a:r>
              <a:rPr lang="uk-UA" sz="1400" dirty="0"/>
              <a:t> </a:t>
            </a:r>
            <a:r>
              <a:rPr lang="uk-UA" sz="1400" dirty="0" err="1"/>
              <a:t>trading</a:t>
            </a:r>
            <a:r>
              <a:rPr lang="uk-UA" sz="1400" dirty="0"/>
              <a:t> </a:t>
            </a:r>
            <a:r>
              <a:rPr lang="uk-UA" sz="1400" dirty="0" err="1"/>
              <a:t>tour</a:t>
            </a:r>
            <a:r>
              <a:rPr lang="uk-UA" sz="1400" dirty="0"/>
              <a:t>», 2018. № 5.- 120 </a:t>
            </a:r>
            <a:r>
              <a:rPr lang="uk-UA" sz="1400" dirty="0" err="1"/>
              <a:t>str</a:t>
            </a:r>
            <a:r>
              <a:rPr lang="uk-UA" sz="1400" dirty="0"/>
              <a:t>. (p.110-118). </a:t>
            </a:r>
            <a:r>
              <a:rPr lang="uk-UA" sz="1400" dirty="0" err="1"/>
              <a:t>ISBN</a:t>
            </a:r>
            <a:r>
              <a:rPr lang="uk-UA" sz="1400" dirty="0"/>
              <a:t>: 978-83-66030-32-9.</a:t>
            </a:r>
            <a:endParaRPr lang="ru-RU" sz="1400" dirty="0"/>
          </a:p>
          <a:p>
            <a:pPr lvl="0"/>
            <a:r>
              <a:rPr lang="uk-UA" sz="1400" dirty="0" smtClean="0"/>
              <a:t>77. Пивовар </a:t>
            </a:r>
            <a:r>
              <a:rPr lang="uk-UA" sz="1400" dirty="0"/>
              <a:t>Ю.І., </a:t>
            </a:r>
            <a:r>
              <a:rPr lang="uk-UA" sz="1400" dirty="0" err="1"/>
              <a:t>Радзівілл</a:t>
            </a:r>
            <a:r>
              <a:rPr lang="uk-UA" sz="1400" dirty="0"/>
              <a:t> О.А. Міжнародне право : конспект лекцій для здобувачів вищої освіти спеціальності «Право». Тернопіль: Вектор, 2018. 192 с. (рекомендований Вченою радою ННЮІ </a:t>
            </a:r>
            <a:r>
              <a:rPr lang="uk-UA" sz="1400" dirty="0" err="1"/>
              <a:t>НАУ</a:t>
            </a:r>
            <a:r>
              <a:rPr lang="uk-UA" sz="1400" dirty="0"/>
              <a:t>, протокол від 21.05.2018 № 5).</a:t>
            </a:r>
            <a:endParaRPr lang="ru-RU" sz="1400" dirty="0"/>
          </a:p>
          <a:p>
            <a:pPr lvl="0"/>
            <a:r>
              <a:rPr lang="uk-UA" sz="1400" dirty="0" smtClean="0"/>
              <a:t>78. </a:t>
            </a:r>
            <a:r>
              <a:rPr lang="uk-UA" sz="1400" dirty="0" err="1" smtClean="0"/>
              <a:t>Husar</a:t>
            </a:r>
            <a:r>
              <a:rPr lang="uk-UA" sz="1400" dirty="0" smtClean="0"/>
              <a:t> </a:t>
            </a:r>
            <a:r>
              <a:rPr lang="uk-UA" sz="1400" dirty="0" err="1"/>
              <a:t>Olga</a:t>
            </a:r>
            <a:r>
              <a:rPr lang="uk-UA" sz="1400" dirty="0"/>
              <a:t>, </a:t>
            </a:r>
            <a:r>
              <a:rPr lang="uk-UA" sz="1400" dirty="0" err="1"/>
              <a:t>Kozyreva</a:t>
            </a:r>
            <a:r>
              <a:rPr lang="uk-UA" sz="1400" dirty="0"/>
              <a:t> </a:t>
            </a:r>
            <a:r>
              <a:rPr lang="uk-UA" sz="1400" dirty="0" err="1"/>
              <a:t>Vаlеntina</a:t>
            </a:r>
            <a:r>
              <a:rPr lang="uk-UA" sz="1400" dirty="0"/>
              <a:t>. Bail-</a:t>
            </a:r>
            <a:r>
              <a:rPr lang="uk-UA" sz="1400" dirty="0" err="1"/>
              <a:t>out</a:t>
            </a:r>
            <a:r>
              <a:rPr lang="uk-UA" sz="1400" dirty="0"/>
              <a:t> </a:t>
            </a:r>
            <a:r>
              <a:rPr lang="uk-UA" sz="1400" dirty="0" err="1"/>
              <a:t>measures</a:t>
            </a:r>
            <a:r>
              <a:rPr lang="uk-UA" sz="1400" dirty="0"/>
              <a:t> </a:t>
            </a:r>
            <a:r>
              <a:rPr lang="uk-UA" sz="1400" dirty="0" err="1"/>
              <a:t>of</a:t>
            </a:r>
            <a:r>
              <a:rPr lang="uk-UA" sz="1400" dirty="0"/>
              <a:t> </a:t>
            </a:r>
            <a:r>
              <a:rPr lang="uk-UA" sz="1400" dirty="0" err="1"/>
              <a:t>enterprises</a:t>
            </a:r>
            <a:r>
              <a:rPr lang="uk-UA" sz="1400" dirty="0"/>
              <a:t> </a:t>
            </a:r>
            <a:r>
              <a:rPr lang="uk-UA" sz="1400" dirty="0" err="1"/>
              <a:t>as</a:t>
            </a:r>
            <a:r>
              <a:rPr lang="uk-UA" sz="1400" dirty="0"/>
              <a:t> a </a:t>
            </a:r>
            <a:r>
              <a:rPr lang="uk-UA" sz="1400" dirty="0" err="1"/>
              <a:t>way</a:t>
            </a:r>
            <a:r>
              <a:rPr lang="uk-UA" sz="1400" dirty="0"/>
              <a:t> </a:t>
            </a:r>
            <a:r>
              <a:rPr lang="uk-UA" sz="1400" dirty="0" err="1"/>
              <a:t>to</a:t>
            </a:r>
            <a:r>
              <a:rPr lang="uk-UA" sz="1400" dirty="0"/>
              <a:t> </a:t>
            </a:r>
            <a:r>
              <a:rPr lang="uk-UA" sz="1400" dirty="0" err="1"/>
              <a:t>avoid</a:t>
            </a:r>
            <a:r>
              <a:rPr lang="uk-UA" sz="1400" dirty="0"/>
              <a:t> </a:t>
            </a:r>
            <a:r>
              <a:rPr lang="uk-UA" sz="1400" dirty="0" err="1"/>
              <a:t>bankruptcy</a:t>
            </a:r>
            <a:r>
              <a:rPr lang="uk-UA" sz="1400" dirty="0"/>
              <a:t>/ </a:t>
            </a:r>
            <a:r>
              <a:rPr lang="uk-UA" sz="1400" dirty="0" err="1"/>
              <a:t>Európska</a:t>
            </a:r>
            <a:r>
              <a:rPr lang="uk-UA" sz="1400" dirty="0"/>
              <a:t> </a:t>
            </a:r>
            <a:r>
              <a:rPr lang="uk-UA" sz="1400" dirty="0" err="1"/>
              <a:t>veda</a:t>
            </a:r>
            <a:r>
              <a:rPr lang="uk-UA" sz="1400" dirty="0"/>
              <a:t>: </a:t>
            </a:r>
            <a:r>
              <a:rPr lang="uk-UA" sz="1400" dirty="0" err="1"/>
              <a:t>Vedecký</a:t>
            </a:r>
            <a:r>
              <a:rPr lang="uk-UA" sz="1400" dirty="0"/>
              <a:t> </a:t>
            </a:r>
            <a:r>
              <a:rPr lang="uk-UA" sz="1400" dirty="0" err="1"/>
              <a:t>časopis</a:t>
            </a:r>
            <a:r>
              <a:rPr lang="uk-UA" sz="1400" dirty="0"/>
              <a:t>. №3/2018- </a:t>
            </a:r>
            <a:r>
              <a:rPr lang="uk-UA" sz="1400" dirty="0" smtClean="0"/>
              <a:t>s.82-85</a:t>
            </a:r>
          </a:p>
          <a:p>
            <a:pPr lvl="0"/>
            <a:r>
              <a:rPr lang="uk-UA" sz="1400" dirty="0" smtClean="0"/>
              <a:t>79. </a:t>
            </a:r>
            <a:r>
              <a:rPr lang="uk-UA" sz="1400" dirty="0" err="1" smtClean="0"/>
              <a:t>Husar</a:t>
            </a:r>
            <a:r>
              <a:rPr lang="uk-UA" sz="1400" dirty="0" smtClean="0"/>
              <a:t> </a:t>
            </a:r>
            <a:r>
              <a:rPr lang="uk-UA" sz="1400" dirty="0"/>
              <a:t>O.A., </a:t>
            </a:r>
            <a:r>
              <a:rPr lang="uk-UA" sz="1400" dirty="0" err="1"/>
              <a:t>Myronets</a:t>
            </a:r>
            <a:r>
              <a:rPr lang="uk-UA" sz="1400" dirty="0"/>
              <a:t> О.М. </a:t>
            </a:r>
            <a:r>
              <a:rPr lang="uk-UA" sz="1400" dirty="0" err="1"/>
              <a:t>Administrative</a:t>
            </a:r>
            <a:r>
              <a:rPr lang="uk-UA" sz="1400" dirty="0"/>
              <a:t> </a:t>
            </a:r>
            <a:r>
              <a:rPr lang="uk-UA" sz="1400" dirty="0" err="1"/>
              <a:t>services</a:t>
            </a:r>
            <a:r>
              <a:rPr lang="uk-UA" sz="1400" dirty="0"/>
              <a:t> </a:t>
            </a:r>
            <a:r>
              <a:rPr lang="uk-UA" sz="1400" dirty="0" err="1"/>
              <a:t>in</a:t>
            </a:r>
            <a:r>
              <a:rPr lang="uk-UA" sz="1400" dirty="0"/>
              <a:t> a </a:t>
            </a:r>
            <a:r>
              <a:rPr lang="uk-UA" sz="1400" dirty="0" err="1"/>
              <a:t>field</a:t>
            </a:r>
            <a:r>
              <a:rPr lang="uk-UA" sz="1400" dirty="0"/>
              <a:t> </a:t>
            </a:r>
            <a:r>
              <a:rPr lang="uk-UA" sz="1400" dirty="0" err="1"/>
              <a:t>of</a:t>
            </a:r>
            <a:r>
              <a:rPr lang="uk-UA" sz="1400" dirty="0"/>
              <a:t> </a:t>
            </a:r>
            <a:r>
              <a:rPr lang="uk-UA" sz="1400" dirty="0" err="1"/>
              <a:t>civil</a:t>
            </a:r>
            <a:r>
              <a:rPr lang="uk-UA" sz="1400" dirty="0"/>
              <a:t> </a:t>
            </a:r>
            <a:r>
              <a:rPr lang="uk-UA" sz="1400" dirty="0" err="1"/>
              <a:t>aviation</a:t>
            </a:r>
            <a:r>
              <a:rPr lang="uk-UA" sz="1400" dirty="0"/>
              <a:t>: </a:t>
            </a:r>
            <a:r>
              <a:rPr lang="uk-UA" sz="1400" dirty="0" err="1"/>
              <a:t>types</a:t>
            </a:r>
            <a:r>
              <a:rPr lang="uk-UA" sz="1400" dirty="0"/>
              <a:t> </a:t>
            </a:r>
            <a:r>
              <a:rPr lang="uk-UA" sz="1400" dirty="0" err="1"/>
              <a:t>and</a:t>
            </a:r>
            <a:r>
              <a:rPr lang="uk-UA" sz="1400" dirty="0"/>
              <a:t> </a:t>
            </a:r>
            <a:r>
              <a:rPr lang="uk-UA" sz="1400" dirty="0" err="1"/>
              <a:t>procedures</a:t>
            </a:r>
            <a:r>
              <a:rPr lang="uk-UA" sz="1400" dirty="0"/>
              <a:t> / O.A. </a:t>
            </a:r>
            <a:r>
              <a:rPr lang="uk-UA" sz="1400" dirty="0" err="1"/>
              <a:t>Husar</a:t>
            </a:r>
            <a:r>
              <a:rPr lang="uk-UA" sz="1400" dirty="0"/>
              <a:t>, О.М. </a:t>
            </a:r>
            <a:r>
              <a:rPr lang="uk-UA" sz="1400" dirty="0" err="1"/>
              <a:t>Myronets</a:t>
            </a:r>
            <a:r>
              <a:rPr lang="uk-UA" sz="1400" dirty="0"/>
              <a:t>, // Юридичний вісник «Повітряне і космічне право». – К.: </a:t>
            </a:r>
            <a:r>
              <a:rPr lang="uk-UA" sz="1400" dirty="0" err="1"/>
              <a:t>НАУ</a:t>
            </a:r>
            <a:r>
              <a:rPr lang="uk-UA" sz="1400" dirty="0"/>
              <a:t>, 2018. – № 1 (46) – С. 23-29.</a:t>
            </a:r>
            <a:endParaRPr lang="ru-RU" sz="1400" dirty="0"/>
          </a:p>
          <a:p>
            <a:pPr lvl="0"/>
            <a:r>
              <a:rPr lang="uk-UA" sz="1400" dirty="0" smtClean="0"/>
              <a:t>80. Гончарук </a:t>
            </a:r>
            <a:r>
              <a:rPr lang="uk-UA" sz="1400" dirty="0"/>
              <a:t>С.Т. Відповідальність за адміністративні правопорушення, пов’язані з корупцією / Гончарук С.Т. // К.: </a:t>
            </a:r>
            <a:r>
              <a:rPr lang="uk-UA" sz="1400" dirty="0" err="1"/>
              <a:t>Інтернаука</a:t>
            </a:r>
            <a:r>
              <a:rPr lang="uk-UA" sz="1400" dirty="0"/>
              <a:t>, № 4. – 2018.</a:t>
            </a:r>
            <a:endParaRPr lang="ru-RU" sz="1400" dirty="0"/>
          </a:p>
          <a:p>
            <a:pPr lvl="0"/>
            <a:r>
              <a:rPr lang="uk-UA" sz="1400" smtClean="0"/>
              <a:t>81. Гончарук </a:t>
            </a:r>
            <a:r>
              <a:rPr lang="uk-UA" sz="1400" dirty="0"/>
              <a:t>С.Т.  Юридичний аналіз адміністративних правопорушень, пов’язаних з корупцією / Гончарук С.Т. // Юридичний вісник «Повітряне і космічне право». – К.: </a:t>
            </a:r>
            <a:r>
              <a:rPr lang="uk-UA" sz="1400" dirty="0" err="1"/>
              <a:t>НАУ</a:t>
            </a:r>
            <a:r>
              <a:rPr lang="uk-UA" sz="1400" dirty="0"/>
              <a:t>, 2018. – № 1 (46) – С.60-66</a:t>
            </a:r>
            <a:endParaRPr lang="ru-RU" sz="1400" dirty="0"/>
          </a:p>
          <a:p>
            <a:pPr lvl="0"/>
            <a:endParaRPr lang="ru-RU" sz="1400" dirty="0"/>
          </a:p>
          <a:p>
            <a:endParaRPr lang="uk-UA" sz="1300" dirty="0">
              <a:latin typeface="Times New Roman" pitchFamily="18" charset="0"/>
              <a:cs typeface="Times New Roman" pitchFamily="18" charset="0"/>
            </a:endParaRPr>
          </a:p>
        </p:txBody>
      </p:sp>
    </p:spTree>
    <p:extLst>
      <p:ext uri="{BB962C8B-B14F-4D97-AF65-F5344CB8AC3E}">
        <p14:creationId xmlns:p14="http://schemas.microsoft.com/office/powerpoint/2010/main" val="2611638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12556"/>
            <a:ext cx="9142857" cy="7619048"/>
          </a:xfrm>
        </p:spPr>
      </p:pic>
      <p:sp>
        <p:nvSpPr>
          <p:cNvPr id="2" name="Заголовок 1"/>
          <p:cNvSpPr>
            <a:spLocks noGrp="1"/>
          </p:cNvSpPr>
          <p:nvPr>
            <p:ph type="title"/>
          </p:nvPr>
        </p:nvSpPr>
        <p:spPr>
          <a:xfrm>
            <a:off x="589935" y="176981"/>
            <a:ext cx="7946425" cy="471948"/>
          </a:xfrm>
        </p:spPr>
        <p:txBody>
          <a:bodyPr/>
          <a:lstStyle/>
          <a:p>
            <a:pPr algn="ctr"/>
            <a:r>
              <a:rPr lang="uk-UA" sz="1800" b="1" dirty="0" smtClean="0">
                <a:solidFill>
                  <a:schemeClr val="bg1"/>
                </a:solidFill>
                <a:latin typeface="Times New Roman" pitchFamily="18" charset="0"/>
                <a:cs typeface="Times New Roman" pitchFamily="18" charset="0"/>
              </a:rPr>
              <a:t>Висновки</a:t>
            </a:r>
            <a:endParaRPr lang="uk-UA" sz="1800" b="1" dirty="0">
              <a:solidFill>
                <a:schemeClr val="bg1"/>
              </a:solidFill>
              <a:latin typeface="Times New Roman" pitchFamily="18" charset="0"/>
              <a:cs typeface="Times New Roman" pitchFamily="18" charset="0"/>
            </a:endParaRPr>
          </a:p>
        </p:txBody>
      </p:sp>
      <p:sp>
        <p:nvSpPr>
          <p:cNvPr id="5" name="Прямоугольник 4"/>
          <p:cNvSpPr/>
          <p:nvPr/>
        </p:nvSpPr>
        <p:spPr>
          <a:xfrm>
            <a:off x="107504" y="692696"/>
            <a:ext cx="8928992" cy="1815882"/>
          </a:xfrm>
          <a:prstGeom prst="rect">
            <a:avLst/>
          </a:prstGeom>
        </p:spPr>
        <p:txBody>
          <a:bodyPr wrap="square">
            <a:spAutoFit/>
          </a:bodyPr>
          <a:lstStyle/>
          <a:p>
            <a:pPr algn="ctr"/>
            <a:r>
              <a:rPr lang="uk-UA" sz="1600" b="1" dirty="0" smtClean="0">
                <a:solidFill>
                  <a:schemeClr val="bg1"/>
                </a:solidFill>
                <a:latin typeface="Times New Roman" pitchFamily="18" charset="0"/>
                <a:cs typeface="Times New Roman" pitchFamily="18" charset="0"/>
              </a:rPr>
              <a:t>Протягом  звітного  періоду у процесі </a:t>
            </a:r>
            <a:r>
              <a:rPr lang="uk-UA" sz="1600" b="1" dirty="0">
                <a:solidFill>
                  <a:schemeClr val="bg1"/>
                </a:solidFill>
                <a:latin typeface="Times New Roman" pitchFamily="18" charset="0"/>
                <a:cs typeface="Times New Roman" pitchFamily="18" charset="0"/>
              </a:rPr>
              <a:t>виконання роботи </a:t>
            </a:r>
            <a:r>
              <a:rPr lang="uk-UA" sz="1600" b="1" dirty="0" smtClean="0">
                <a:solidFill>
                  <a:schemeClr val="bg1"/>
                </a:solidFill>
                <a:latin typeface="Times New Roman" pitchFamily="18" charset="0"/>
                <a:cs typeface="Times New Roman" pitchFamily="18" charset="0"/>
              </a:rPr>
              <a:t>науково-педагогічним складом  кафедри були </a:t>
            </a:r>
            <a:r>
              <a:rPr lang="uk-UA" sz="1600" b="1" dirty="0">
                <a:solidFill>
                  <a:schemeClr val="bg1"/>
                </a:solidFill>
                <a:latin typeface="Times New Roman" pitchFamily="18" charset="0"/>
                <a:cs typeface="Times New Roman" pitchFamily="18" charset="0"/>
              </a:rPr>
              <a:t>оцінені потенційні ризики, що можуть бути викликані та пов’язані із звуженням національно-державного суверенітету у ході практичної реалізації інтеграційного процесу України до ЄС, розроблені та сформульовані конкретні за своїм змістом пропозиції щодо усунення відповідних загроз із метою належного правового забезпечення національних інтересів України у досліджуваних сферах суспільних </a:t>
            </a:r>
            <a:r>
              <a:rPr lang="uk-UA" sz="1600" b="1" dirty="0" smtClean="0">
                <a:solidFill>
                  <a:schemeClr val="bg1"/>
                </a:solidFill>
                <a:latin typeface="Times New Roman" pitchFamily="18" charset="0"/>
                <a:cs typeface="Times New Roman" pitchFamily="18" charset="0"/>
              </a:rPr>
              <a:t>правовідносин, зокрема зауважено на тому, що:</a:t>
            </a:r>
            <a:endParaRPr lang="uk-UA" sz="1600" b="1" dirty="0">
              <a:solidFill>
                <a:schemeClr val="bg1"/>
              </a:solidFill>
              <a:latin typeface="Times New Roman" pitchFamily="18" charset="0"/>
              <a:cs typeface="Times New Roman" pitchFamily="18" charset="0"/>
            </a:endParaRPr>
          </a:p>
        </p:txBody>
      </p:sp>
      <p:sp>
        <p:nvSpPr>
          <p:cNvPr id="6" name="Прямоугольник 5"/>
          <p:cNvSpPr/>
          <p:nvPr/>
        </p:nvSpPr>
        <p:spPr>
          <a:xfrm>
            <a:off x="132736" y="2477729"/>
            <a:ext cx="8903760" cy="4524315"/>
          </a:xfrm>
          <a:prstGeom prst="rect">
            <a:avLst/>
          </a:prstGeom>
        </p:spPr>
        <p:txBody>
          <a:bodyPr wrap="square">
            <a:spAutoFit/>
          </a:bodyPr>
          <a:lstStyle/>
          <a:p>
            <a:pPr indent="354013">
              <a:buFontTx/>
              <a:buChar char="-"/>
            </a:pPr>
            <a:r>
              <a:rPr lang="uk-UA" sz="1600" dirty="0" smtClean="0">
                <a:latin typeface="Times New Roman" pitchFamily="18" charset="0"/>
                <a:cs typeface="Times New Roman" pitchFamily="18" charset="0"/>
              </a:rPr>
              <a:t>виходячи </a:t>
            </a:r>
            <a:r>
              <a:rPr lang="uk-UA" sz="1600" dirty="0">
                <a:latin typeface="Times New Roman" pitchFamily="18" charset="0"/>
                <a:cs typeface="Times New Roman" pitchFamily="18" charset="0"/>
              </a:rPr>
              <a:t>із приписів </a:t>
            </a:r>
            <a:r>
              <a:rPr lang="uk-UA" sz="1600" dirty="0" err="1">
                <a:latin typeface="Times New Roman" pitchFamily="18" charset="0"/>
                <a:cs typeface="Times New Roman" pitchFamily="18" charset="0"/>
              </a:rPr>
              <a:t>абз</a:t>
            </a:r>
            <a:r>
              <a:rPr lang="uk-UA" sz="1600" dirty="0">
                <a:latin typeface="Times New Roman" pitchFamily="18" charset="0"/>
                <a:cs typeface="Times New Roman" pitchFamily="18" charset="0"/>
              </a:rPr>
              <a:t>. 2 ч. 1 ст. 1 Закону України «Про основи національної безпеки України» від 19.06.2003 року </a:t>
            </a:r>
            <a:r>
              <a:rPr lang="en-US" sz="1600" dirty="0" smtClean="0">
                <a:latin typeface="Times New Roman" pitchFamily="18" charset="0"/>
                <a:cs typeface="Times New Roman" pitchFamily="18" charset="0"/>
              </a:rPr>
              <a:t>I</a:t>
            </a:r>
            <a:r>
              <a:rPr lang="uk-UA" sz="1600" dirty="0">
                <a:latin typeface="Times New Roman" pitchFamily="18" charset="0"/>
                <a:cs typeface="Times New Roman" pitchFamily="18" charset="0"/>
              </a:rPr>
              <a:t>№ 964-</a:t>
            </a:r>
            <a:r>
              <a:rPr lang="en-US" sz="1600" dirty="0" smtClean="0">
                <a:latin typeface="Times New Roman" pitchFamily="18" charset="0"/>
                <a:cs typeface="Times New Roman" pitchFamily="18" charset="0"/>
              </a:rPr>
              <a:t>V</a:t>
            </a:r>
            <a:r>
              <a:rPr lang="en-US" sz="1600" dirty="0">
                <a:latin typeface="Times New Roman" pitchFamily="18" charset="0"/>
                <a:cs typeface="Times New Roman" pitchFamily="18" charset="0"/>
              </a:rPr>
              <a:t>, </a:t>
            </a:r>
            <a:r>
              <a:rPr lang="uk-UA" sz="1600" dirty="0">
                <a:latin typeface="Times New Roman" pitchFamily="18" charset="0"/>
                <a:cs typeface="Times New Roman" pitchFamily="18" charset="0"/>
              </a:rPr>
              <a:t>можна зробити цілком обґрунтований висновок про те, що національну безпеку слід розглядати як такий стан комплексної захищеності життєво важливих інтересів людини і громадянина, суспільства і держави, за якого забезпечуються сталий розвиток суспільства, своєчасне виявлення, запобігання і нейтралізація реальних та потенційних загроз національним інтересам у всіх сферах суспільних правовідносин, у тому числі, пов’язаних із здійсненням публічного управління, при виникненні негативних тенденцій до створення потенційних або реальних загроз національним інтересам. Враховуючи викладене, одним із головних та пріоритетних завдань внутрішньополітичної сфери нашої держави повинно бути забезпечення неухильного додержання конституційних прав і свобод людини і громадянина як первинного суб’єкта державно-владних повноважень, а також захист конституційного устрою. </a:t>
            </a:r>
            <a:endParaRPr lang="uk-UA" sz="1600" dirty="0" smtClean="0">
              <a:latin typeface="Times New Roman" pitchFamily="18" charset="0"/>
              <a:cs typeface="Times New Roman" pitchFamily="18" charset="0"/>
            </a:endParaRPr>
          </a:p>
          <a:p>
            <a:pPr indent="354013">
              <a:buFontTx/>
              <a:buChar char="-"/>
            </a:pPr>
            <a:r>
              <a:rPr lang="uk-UA" sz="1600" dirty="0" smtClean="0">
                <a:latin typeface="Times New Roman" pitchFamily="18" charset="0"/>
                <a:cs typeface="Times New Roman" pitchFamily="18" charset="0"/>
              </a:rPr>
              <a:t>поступова </a:t>
            </a:r>
            <a:r>
              <a:rPr lang="uk-UA" sz="1600" dirty="0">
                <a:latin typeface="Times New Roman" pitchFamily="18" charset="0"/>
                <a:cs typeface="Times New Roman" pitchFamily="18" charset="0"/>
              </a:rPr>
              <a:t>інтеграція України до європейського співтовариства призводить до кардинальної трансформації, а також зміни місця, ролі та функцій національної держави, системи державного управління, стратегії економічного та політичного розвитку. З таких умов підміна національних інтересів глобальними породжує нові виклики національній безпеці. Негативними наслідками цього постають: наростання соціально-політичних та етнічних конфліктів, які виводять систему суспільного розвитку з динамічної рівноваги, позбавляючи її можливості стабільного розвитку та ефективного функціонування.</a:t>
            </a:r>
          </a:p>
        </p:txBody>
      </p:sp>
    </p:spTree>
    <p:extLst>
      <p:ext uri="{BB962C8B-B14F-4D97-AF65-F5344CB8AC3E}">
        <p14:creationId xmlns:p14="http://schemas.microsoft.com/office/powerpoint/2010/main" val="2654726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609600" y="274638"/>
            <a:ext cx="7924800" cy="562074"/>
          </a:xfrm>
          <a:solidFill>
            <a:schemeClr val="bg2"/>
          </a:solidFill>
        </p:spPr>
        <p:txBody>
          <a:bodyPr/>
          <a:lstStyle/>
          <a:p>
            <a:pPr algn="ctr"/>
            <a:r>
              <a:rPr lang="uk-UA" sz="3200" b="1" dirty="0" smtClean="0">
                <a:solidFill>
                  <a:schemeClr val="bg1"/>
                </a:solidFill>
                <a:latin typeface="Times New Roman" pitchFamily="18" charset="0"/>
                <a:cs typeface="Times New Roman" pitchFamily="18" charset="0"/>
              </a:rPr>
              <a:t>Виконавці</a:t>
            </a:r>
            <a:endParaRPr lang="uk-UA" sz="3200" b="1" dirty="0">
              <a:solidFill>
                <a:schemeClr val="bg1"/>
              </a:solidFill>
              <a:latin typeface="Times New Roman" pitchFamily="18" charset="0"/>
              <a:cs typeface="Times New Roman" pitchFamily="18" charset="0"/>
            </a:endParaRPr>
          </a:p>
        </p:txBody>
      </p:sp>
      <p:sp>
        <p:nvSpPr>
          <p:cNvPr id="3" name="Объект 2"/>
          <p:cNvSpPr>
            <a:spLocks noGrp="1"/>
          </p:cNvSpPr>
          <p:nvPr>
            <p:ph sz="quarter" idx="13"/>
          </p:nvPr>
        </p:nvSpPr>
        <p:spPr>
          <a:xfrm>
            <a:off x="1" y="4002871"/>
            <a:ext cx="4283968" cy="2090425"/>
          </a:xfrm>
        </p:spPr>
        <p:txBody>
          <a:bodyPr>
            <a:normAutofit fontScale="70000" lnSpcReduction="20000"/>
          </a:bodyPr>
          <a:lstStyle/>
          <a:p>
            <a:pPr marL="0" indent="0" algn="ctr">
              <a:lnSpc>
                <a:spcPct val="115000"/>
              </a:lnSpc>
              <a:spcAft>
                <a:spcPts val="0"/>
              </a:spcAft>
              <a:buNone/>
            </a:pPr>
            <a:r>
              <a:rPr lang="uk-UA" sz="2800" b="1" dirty="0" smtClean="0">
                <a:solidFill>
                  <a:schemeClr val="bg1"/>
                </a:solidFill>
                <a:latin typeface="Times New Roman" pitchFamily="18" charset="0"/>
                <a:ea typeface="Times New Roman"/>
                <a:cs typeface="Times New Roman" pitchFamily="18" charset="0"/>
              </a:rPr>
              <a:t>Виконавці:</a:t>
            </a:r>
          </a:p>
          <a:p>
            <a:pPr marL="0" indent="0" algn="ctr">
              <a:lnSpc>
                <a:spcPct val="115000"/>
              </a:lnSpc>
              <a:spcAft>
                <a:spcPts val="0"/>
              </a:spcAft>
              <a:buNone/>
            </a:pPr>
            <a:r>
              <a:rPr lang="uk-UA" sz="2800" dirty="0">
                <a:solidFill>
                  <a:schemeClr val="bg1"/>
                </a:solidFill>
                <a:latin typeface="Times New Roman" pitchFamily="18" charset="0"/>
                <a:ea typeface="Times New Roman"/>
                <a:cs typeface="Times New Roman" pitchFamily="18" charset="0"/>
              </a:rPr>
              <a:t>н</a:t>
            </a:r>
            <a:r>
              <a:rPr lang="uk-UA" sz="2800" dirty="0" smtClean="0">
                <a:solidFill>
                  <a:schemeClr val="bg1"/>
                </a:solidFill>
                <a:latin typeface="Times New Roman" pitchFamily="18" charset="0"/>
                <a:ea typeface="Times New Roman"/>
                <a:cs typeface="Times New Roman" pitchFamily="18" charset="0"/>
              </a:rPr>
              <a:t>ауково-педагогічний склад та </a:t>
            </a:r>
            <a:r>
              <a:rPr lang="uk-UA" sz="2800" dirty="0" err="1" smtClean="0">
                <a:solidFill>
                  <a:schemeClr val="bg1"/>
                </a:solidFill>
                <a:latin typeface="Times New Roman" pitchFamily="18" charset="0"/>
                <a:ea typeface="Times New Roman"/>
                <a:cs typeface="Times New Roman" pitchFamily="18" charset="0"/>
              </a:rPr>
              <a:t>аспі</a:t>
            </a:r>
            <a:r>
              <a:rPr lang="ru-RU" sz="2800" dirty="0" err="1" smtClean="0">
                <a:solidFill>
                  <a:schemeClr val="bg1"/>
                </a:solidFill>
                <a:latin typeface="Times New Roman" pitchFamily="18" charset="0"/>
                <a:ea typeface="Times New Roman"/>
                <a:cs typeface="Times New Roman" pitchFamily="18" charset="0"/>
              </a:rPr>
              <a:t>ранти</a:t>
            </a:r>
            <a:r>
              <a:rPr lang="ru-RU" sz="2800" dirty="0" smtClean="0">
                <a:solidFill>
                  <a:schemeClr val="bg1"/>
                </a:solidFill>
                <a:latin typeface="Times New Roman" pitchFamily="18" charset="0"/>
                <a:ea typeface="Times New Roman"/>
                <a:cs typeface="Times New Roman" pitchFamily="18" charset="0"/>
              </a:rPr>
              <a:t> </a:t>
            </a:r>
            <a:r>
              <a:rPr lang="ru-RU" sz="2800" dirty="0" err="1" smtClean="0">
                <a:solidFill>
                  <a:schemeClr val="bg1"/>
                </a:solidFill>
                <a:latin typeface="Times New Roman" pitchFamily="18" charset="0"/>
                <a:ea typeface="Times New Roman"/>
                <a:cs typeface="Times New Roman" pitchFamily="18" charset="0"/>
              </a:rPr>
              <a:t>кафедри</a:t>
            </a:r>
            <a:endParaRPr lang="ru-RU" sz="2800" dirty="0">
              <a:solidFill>
                <a:schemeClr val="bg1"/>
              </a:solidFill>
              <a:latin typeface="Times New Roman" pitchFamily="18" charset="0"/>
              <a:ea typeface="Times New Roman"/>
              <a:cs typeface="Times New Roman" pitchFamily="18" charset="0"/>
            </a:endParaRPr>
          </a:p>
          <a:p>
            <a:pPr marL="0" indent="0" algn="ctr">
              <a:lnSpc>
                <a:spcPct val="115000"/>
              </a:lnSpc>
              <a:spcAft>
                <a:spcPts val="0"/>
              </a:spcAft>
              <a:buNone/>
            </a:pPr>
            <a:r>
              <a:rPr lang="uk-UA" sz="2800" b="1" dirty="0" smtClean="0">
                <a:latin typeface="Times New Roman" pitchFamily="18" charset="0"/>
                <a:ea typeface="Times New Roman"/>
                <a:cs typeface="Times New Roman" pitchFamily="18" charset="0"/>
              </a:rPr>
              <a:t>А</a:t>
            </a:r>
            <a:r>
              <a:rPr lang="en-US" sz="2800" b="1" dirty="0" err="1" smtClean="0">
                <a:latin typeface="Times New Roman" pitchFamily="18" charset="0"/>
                <a:ea typeface="Times New Roman"/>
                <a:cs typeface="Times New Roman" pitchFamily="18" charset="0"/>
              </a:rPr>
              <a:t>rtists</a:t>
            </a:r>
            <a:r>
              <a:rPr lang="uk-UA" sz="2800" b="1" dirty="0" smtClean="0">
                <a:latin typeface="Times New Roman" pitchFamily="18" charset="0"/>
                <a:ea typeface="Times New Roman"/>
                <a:cs typeface="Times New Roman" pitchFamily="18" charset="0"/>
              </a:rPr>
              <a:t>:</a:t>
            </a:r>
            <a:endParaRPr lang="en-US" sz="2800" b="1" dirty="0">
              <a:latin typeface="Times New Roman" pitchFamily="18" charset="0"/>
              <a:ea typeface="Times New Roman"/>
              <a:cs typeface="Times New Roman" pitchFamily="18" charset="0"/>
            </a:endParaRPr>
          </a:p>
          <a:p>
            <a:pPr marL="0" indent="0" algn="ctr">
              <a:lnSpc>
                <a:spcPct val="115000"/>
              </a:lnSpc>
              <a:spcAft>
                <a:spcPts val="0"/>
              </a:spcAft>
              <a:buNone/>
            </a:pPr>
            <a:r>
              <a:rPr lang="en-US" sz="2800" dirty="0">
                <a:latin typeface="Times New Roman" pitchFamily="18" charset="0"/>
                <a:ea typeface="Times New Roman"/>
                <a:cs typeface="Times New Roman" pitchFamily="18" charset="0"/>
              </a:rPr>
              <a:t>Research and teaching staff and graduate students of department</a:t>
            </a:r>
          </a:p>
          <a:p>
            <a:pPr marL="0" indent="0" algn="ctr">
              <a:lnSpc>
                <a:spcPct val="115000"/>
              </a:lnSpc>
              <a:spcAft>
                <a:spcPts val="0"/>
              </a:spcAft>
              <a:buNone/>
            </a:pPr>
            <a:endParaRPr lang="uk-UA" sz="2800" b="1" dirty="0" smtClean="0">
              <a:solidFill>
                <a:schemeClr val="bg1"/>
              </a:solidFill>
              <a:latin typeface="Times New Roman" pitchFamily="18" charset="0"/>
              <a:ea typeface="Times New Roman"/>
              <a:cs typeface="Times New Roman" pitchFamily="18" charset="0"/>
            </a:endParaRPr>
          </a:p>
          <a:p>
            <a:pPr marL="0" indent="0">
              <a:lnSpc>
                <a:spcPct val="115000"/>
              </a:lnSpc>
              <a:spcAft>
                <a:spcPts val="0"/>
              </a:spcAft>
              <a:buNone/>
            </a:pPr>
            <a:endParaRPr lang="uk-UA" sz="3200" b="1" dirty="0" smtClean="0">
              <a:latin typeface="Times New Roman" pitchFamily="18" charset="0"/>
              <a:ea typeface="Times New Roman"/>
              <a:cs typeface="Times New Roman" pitchFamily="18" charset="0"/>
            </a:endParaRPr>
          </a:p>
          <a:p>
            <a:pPr marL="0" indent="0">
              <a:lnSpc>
                <a:spcPct val="115000"/>
              </a:lnSpc>
              <a:spcAft>
                <a:spcPts val="0"/>
              </a:spcAft>
              <a:buNone/>
            </a:pPr>
            <a:endParaRPr lang="uk-UA" sz="3200" b="1" dirty="0">
              <a:latin typeface="Times New Roman" pitchFamily="18" charset="0"/>
              <a:ea typeface="Times New Roman"/>
              <a:cs typeface="Times New Roman" pitchFamily="18" charset="0"/>
            </a:endParaRPr>
          </a:p>
          <a:p>
            <a:endParaRPr lang="uk-UA" dirty="0"/>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7" y="2924944"/>
            <a:ext cx="2846650" cy="3933056"/>
          </a:xfrm>
          <a:prstGeom prst="rect">
            <a:avLst/>
          </a:prstGeom>
        </p:spPr>
      </p:pic>
      <p:sp>
        <p:nvSpPr>
          <p:cNvPr id="9" name="Прямоугольник 8"/>
          <p:cNvSpPr/>
          <p:nvPr/>
        </p:nvSpPr>
        <p:spPr>
          <a:xfrm>
            <a:off x="5220072" y="1190215"/>
            <a:ext cx="3923928" cy="1862048"/>
          </a:xfrm>
          <a:prstGeom prst="rect">
            <a:avLst/>
          </a:prstGeom>
        </p:spPr>
        <p:txBody>
          <a:bodyPr wrap="square">
            <a:spAutoFit/>
          </a:bodyPr>
          <a:lstStyle/>
          <a:p>
            <a:pPr algn="ctr">
              <a:lnSpc>
                <a:spcPct val="115000"/>
              </a:lnSpc>
            </a:pPr>
            <a:r>
              <a:rPr lang="uk-UA" b="1" dirty="0">
                <a:solidFill>
                  <a:schemeClr val="bg1"/>
                </a:solidFill>
                <a:latin typeface="Times New Roman" pitchFamily="18" charset="0"/>
                <a:ea typeface="Times New Roman"/>
                <a:cs typeface="Times New Roman" pitchFamily="18" charset="0"/>
              </a:rPr>
              <a:t>Науковий  керівник </a:t>
            </a:r>
            <a:r>
              <a:rPr lang="uk-UA" dirty="0">
                <a:solidFill>
                  <a:schemeClr val="bg1"/>
                </a:solidFill>
                <a:latin typeface="Times New Roman" pitchFamily="18" charset="0"/>
                <a:ea typeface="Times New Roman"/>
                <a:cs typeface="Times New Roman" pitchFamily="18" charset="0"/>
              </a:rPr>
              <a:t>– к.ю.н., професор </a:t>
            </a:r>
            <a:r>
              <a:rPr lang="uk-UA" dirty="0" smtClean="0">
                <a:solidFill>
                  <a:schemeClr val="bg1"/>
                </a:solidFill>
                <a:latin typeface="Times New Roman" pitchFamily="18" charset="0"/>
                <a:ea typeface="Times New Roman"/>
                <a:cs typeface="Times New Roman" pitchFamily="18" charset="0"/>
              </a:rPr>
              <a:t> С.Т</a:t>
            </a:r>
            <a:r>
              <a:rPr lang="uk-UA" dirty="0">
                <a:solidFill>
                  <a:schemeClr val="bg1"/>
                </a:solidFill>
                <a:latin typeface="Times New Roman" pitchFamily="18" charset="0"/>
                <a:ea typeface="Times New Roman"/>
                <a:cs typeface="Times New Roman" pitchFamily="18" charset="0"/>
              </a:rPr>
              <a:t>. </a:t>
            </a:r>
            <a:r>
              <a:rPr lang="uk-UA" dirty="0" smtClean="0">
                <a:solidFill>
                  <a:schemeClr val="bg1"/>
                </a:solidFill>
                <a:latin typeface="Times New Roman" pitchFamily="18" charset="0"/>
                <a:ea typeface="Times New Roman"/>
                <a:cs typeface="Times New Roman" pitchFamily="18" charset="0"/>
              </a:rPr>
              <a:t>Гончарук</a:t>
            </a:r>
          </a:p>
          <a:p>
            <a:pPr algn="ctr">
              <a:lnSpc>
                <a:spcPct val="115000"/>
              </a:lnSpc>
            </a:pPr>
            <a:r>
              <a:rPr lang="en-US" b="1" dirty="0" smtClean="0">
                <a:latin typeface="Times New Roman" pitchFamily="18" charset="0"/>
                <a:ea typeface="Times New Roman"/>
                <a:cs typeface="Times New Roman" pitchFamily="18" charset="0"/>
              </a:rPr>
              <a:t>Head</a:t>
            </a:r>
            <a:r>
              <a:rPr lang="uk-UA" b="1" dirty="0" smtClean="0">
                <a:latin typeface="Times New Roman" pitchFamily="18" charset="0"/>
                <a:ea typeface="Times New Roman"/>
                <a:cs typeface="Times New Roman" pitchFamily="18" charset="0"/>
              </a:rPr>
              <a:t> - </a:t>
            </a:r>
            <a:r>
              <a:rPr lang="en-US" dirty="0" smtClean="0">
                <a:latin typeface="Times New Roman" pitchFamily="18" charset="0"/>
                <a:ea typeface="Times New Roman"/>
                <a:cs typeface="Times New Roman" pitchFamily="18" charset="0"/>
              </a:rPr>
              <a:t>Candidate </a:t>
            </a:r>
            <a:r>
              <a:rPr lang="en-US" dirty="0">
                <a:latin typeface="Times New Roman" pitchFamily="18" charset="0"/>
                <a:ea typeface="Times New Roman"/>
                <a:cs typeface="Times New Roman" pitchFamily="18" charset="0"/>
              </a:rPr>
              <a:t>of Law, Professor </a:t>
            </a:r>
            <a:r>
              <a:rPr lang="en-US" dirty="0" err="1">
                <a:latin typeface="Times New Roman" pitchFamily="18" charset="0"/>
                <a:ea typeface="Times New Roman"/>
                <a:cs typeface="Times New Roman" pitchFamily="18" charset="0"/>
              </a:rPr>
              <a:t>Goncharuk</a:t>
            </a:r>
            <a:r>
              <a:rPr lang="en-US" dirty="0">
                <a:latin typeface="Times New Roman" pitchFamily="18" charset="0"/>
                <a:ea typeface="Times New Roman"/>
                <a:cs typeface="Times New Roman" pitchFamily="18" charset="0"/>
              </a:rPr>
              <a:t> S.T.</a:t>
            </a:r>
          </a:p>
          <a:p>
            <a:pPr algn="ctr">
              <a:lnSpc>
                <a:spcPct val="115000"/>
              </a:lnSpc>
            </a:pPr>
            <a:endParaRPr lang="uk-UA" sz="2800" dirty="0">
              <a:solidFill>
                <a:schemeClr val="bg1"/>
              </a:solidFill>
              <a:latin typeface="Times New Roman" pitchFamily="18" charset="0"/>
              <a:ea typeface="Times New Roman"/>
              <a:cs typeface="Times New Roman" pitchFamily="18" charset="0"/>
            </a:endParaRP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908720"/>
            <a:ext cx="4680520" cy="3125635"/>
          </a:xfrm>
          <a:prstGeom prst="rect">
            <a:avLst/>
          </a:prstGeom>
        </p:spPr>
      </p:pic>
    </p:spTree>
    <p:extLst>
      <p:ext uri="{BB962C8B-B14F-4D97-AF65-F5344CB8AC3E}">
        <p14:creationId xmlns:p14="http://schemas.microsoft.com/office/powerpoint/2010/main" val="371340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9188245" cy="6857999"/>
          </a:xfrm>
        </p:spPr>
      </p:pic>
      <p:sp>
        <p:nvSpPr>
          <p:cNvPr id="2" name="Заголовок 1"/>
          <p:cNvSpPr>
            <a:spLocks noGrp="1"/>
          </p:cNvSpPr>
          <p:nvPr>
            <p:ph type="title"/>
          </p:nvPr>
        </p:nvSpPr>
        <p:spPr>
          <a:xfrm>
            <a:off x="609600" y="274638"/>
            <a:ext cx="7924800" cy="1714202"/>
          </a:xfrm>
        </p:spPr>
        <p:txBody>
          <a:bodyPr/>
          <a:lstStyle/>
          <a:p>
            <a:pPr algn="ctr"/>
            <a:r>
              <a:rPr lang="uk-UA" sz="2000" b="1" dirty="0">
                <a:solidFill>
                  <a:schemeClr val="bg1"/>
                </a:solidFill>
                <a:latin typeface="Times New Roman" pitchFamily="18" charset="0"/>
                <a:cs typeface="Times New Roman" pitchFamily="18" charset="0"/>
              </a:rPr>
              <a:t>Анотація</a:t>
            </a:r>
            <a:r>
              <a:rPr lang="uk-UA" sz="2000" cap="none" dirty="0">
                <a:solidFill>
                  <a:schemeClr val="bg1"/>
                </a:solidFill>
                <a:latin typeface="Times New Roman" pitchFamily="18" charset="0"/>
                <a:cs typeface="Times New Roman" pitchFamily="18" charset="0"/>
              </a:rPr>
              <a:t>.</a:t>
            </a:r>
            <a:br>
              <a:rPr lang="uk-UA" sz="2000" cap="none" dirty="0">
                <a:solidFill>
                  <a:schemeClr val="bg1"/>
                </a:solidFill>
                <a:latin typeface="Times New Roman" pitchFamily="18" charset="0"/>
                <a:cs typeface="Times New Roman" pitchFamily="18" charset="0"/>
              </a:rPr>
            </a:br>
            <a:r>
              <a:rPr lang="uk-UA" sz="2000" cap="none" dirty="0">
                <a:solidFill>
                  <a:schemeClr val="bg1"/>
                </a:solidFill>
                <a:latin typeface="Times New Roman" pitchFamily="18" charset="0"/>
                <a:cs typeface="Times New Roman" pitchFamily="18" charset="0"/>
              </a:rPr>
              <a:t>Зміст досліджень полягає у вивченні сутності, особливостей та структури публічно-правового механізму забезпечення національних інтересів України, окресленні його основних ознак та характеристиці правових засобів забезпечення функціонування.</a:t>
            </a:r>
            <a:br>
              <a:rPr lang="uk-UA" sz="2000" cap="none" dirty="0">
                <a:solidFill>
                  <a:schemeClr val="bg1"/>
                </a:solidFill>
                <a:latin typeface="Times New Roman" pitchFamily="18" charset="0"/>
                <a:cs typeface="Times New Roman" pitchFamily="18" charset="0"/>
              </a:rPr>
            </a:br>
            <a:endParaRPr lang="uk-UA" sz="2000" cap="none" dirty="0">
              <a:solidFill>
                <a:schemeClr val="bg1"/>
              </a:solidFill>
              <a:latin typeface="Times New Roman" pitchFamily="18" charset="0"/>
              <a:cs typeface="Times New Roman"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650" y="1700808"/>
            <a:ext cx="4536504" cy="3020016"/>
          </a:xfrm>
          <a:prstGeom prst="rect">
            <a:avLst/>
          </a:prstGeom>
        </p:spPr>
      </p:pic>
      <p:sp>
        <p:nvSpPr>
          <p:cNvPr id="5" name="Прямоугольник 4"/>
          <p:cNvSpPr/>
          <p:nvPr/>
        </p:nvSpPr>
        <p:spPr>
          <a:xfrm>
            <a:off x="0" y="4892237"/>
            <a:ext cx="9144000" cy="1200329"/>
          </a:xfrm>
          <a:prstGeom prst="rect">
            <a:avLst/>
          </a:prstGeom>
        </p:spPr>
        <p:txBody>
          <a:bodyPr wrap="square">
            <a:spAutoFit/>
          </a:bodyPr>
          <a:lstStyle/>
          <a:p>
            <a:pPr algn="ctr"/>
            <a:r>
              <a:rPr lang="en-US" b="1" cap="all" dirty="0">
                <a:latin typeface="Times New Roman" pitchFamily="18" charset="0"/>
                <a:cs typeface="Times New Roman" pitchFamily="18" charset="0"/>
              </a:rPr>
              <a:t>Abstract.</a:t>
            </a:r>
          </a:p>
          <a:p>
            <a:pPr algn="ctr"/>
            <a:r>
              <a:rPr lang="en-US" dirty="0">
                <a:latin typeface="Times New Roman" pitchFamily="18" charset="0"/>
                <a:cs typeface="Times New Roman" pitchFamily="18" charset="0"/>
              </a:rPr>
              <a:t>The main content of research is to study essence, special features and structure of public-legal mechanism of ensuring national interests of Ukraine, outlining its main indications and characteristics of the principal legal means to ensure its functioning.</a:t>
            </a:r>
          </a:p>
        </p:txBody>
      </p:sp>
    </p:spTree>
    <p:extLst>
      <p:ext uri="{BB962C8B-B14F-4D97-AF65-F5344CB8AC3E}">
        <p14:creationId xmlns:p14="http://schemas.microsoft.com/office/powerpoint/2010/main" val="3357689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43" y="0"/>
            <a:ext cx="9142857" cy="7619048"/>
          </a:xfrm>
        </p:spPr>
      </p:pic>
      <p:sp>
        <p:nvSpPr>
          <p:cNvPr id="2" name="Заголовок 1"/>
          <p:cNvSpPr>
            <a:spLocks noGrp="1"/>
          </p:cNvSpPr>
          <p:nvPr>
            <p:ph type="title"/>
          </p:nvPr>
        </p:nvSpPr>
        <p:spPr>
          <a:xfrm>
            <a:off x="609600" y="274638"/>
            <a:ext cx="7924800" cy="2794322"/>
          </a:xfrm>
        </p:spPr>
        <p:txBody>
          <a:bodyPr/>
          <a:lstStyle/>
          <a:p>
            <a:pPr algn="ctr"/>
            <a:r>
              <a:rPr lang="uk-UA" sz="2000" b="1" dirty="0">
                <a:solidFill>
                  <a:schemeClr val="bg1"/>
                </a:solidFill>
                <a:latin typeface="Times New Roman" pitchFamily="18" charset="0"/>
                <a:cs typeface="Times New Roman" pitchFamily="18" charset="0"/>
              </a:rPr>
              <a:t>Ключові слова</a:t>
            </a:r>
            <a:r>
              <a:rPr lang="uk-UA" sz="2000" b="1" dirty="0" smtClean="0">
                <a:solidFill>
                  <a:schemeClr val="bg1"/>
                </a:solidFill>
                <a:latin typeface="Times New Roman" pitchFamily="18" charset="0"/>
                <a:cs typeface="Times New Roman" pitchFamily="18" charset="0"/>
              </a:rPr>
              <a:t>.</a:t>
            </a:r>
            <a:br>
              <a:rPr lang="uk-UA" sz="2000" b="1" dirty="0" smtClean="0">
                <a:solidFill>
                  <a:schemeClr val="bg1"/>
                </a:solidFill>
                <a:latin typeface="Times New Roman" pitchFamily="18" charset="0"/>
                <a:cs typeface="Times New Roman" pitchFamily="18" charset="0"/>
              </a:rPr>
            </a:br>
            <a:r>
              <a:rPr lang="uk-UA" sz="2000" b="1" dirty="0" smtClean="0">
                <a:solidFill>
                  <a:schemeClr val="bg1"/>
                </a:solidFill>
                <a:latin typeface="Times New Roman" pitchFamily="18" charset="0"/>
                <a:cs typeface="Times New Roman" pitchFamily="18" charset="0"/>
              </a:rPr>
              <a:t> </a:t>
            </a:r>
            <a:r>
              <a:rPr lang="uk-UA" sz="2000" b="1" dirty="0">
                <a:solidFill>
                  <a:schemeClr val="bg1"/>
                </a:solidFill>
                <a:latin typeface="Times New Roman" pitchFamily="18" charset="0"/>
                <a:cs typeface="Times New Roman" pitchFamily="18" charset="0"/>
              </a:rPr>
              <a:t/>
            </a:r>
            <a:br>
              <a:rPr lang="uk-UA" sz="2000" b="1" dirty="0">
                <a:solidFill>
                  <a:schemeClr val="bg1"/>
                </a:solidFill>
                <a:latin typeface="Times New Roman" pitchFamily="18" charset="0"/>
                <a:cs typeface="Times New Roman" pitchFamily="18" charset="0"/>
              </a:rPr>
            </a:br>
            <a:r>
              <a:rPr lang="uk-UA" sz="2000" cap="none" dirty="0">
                <a:solidFill>
                  <a:schemeClr val="bg1"/>
                </a:solidFill>
                <a:latin typeface="Times New Roman" pitchFamily="18" charset="0"/>
                <a:cs typeface="Times New Roman" pitchFamily="18" charset="0"/>
              </a:rPr>
              <a:t>Публічно-правовий механізм, національні інтереси України, правова основа забезпечення національних інтересів, об’єкти національної безпеки, суб'єкти забезпечення національної безпеки та інтересів України, пріоритети національних інтересів, загрози національним інтересам і національній безпеці України.</a:t>
            </a:r>
            <a:r>
              <a:rPr lang="uk-UA" sz="2000" dirty="0">
                <a:latin typeface="Times New Roman" pitchFamily="18" charset="0"/>
                <a:cs typeface="Times New Roman" pitchFamily="18" charset="0"/>
              </a:rPr>
              <a:t/>
            </a:r>
            <a:br>
              <a:rPr lang="uk-UA" sz="2000" dirty="0">
                <a:latin typeface="Times New Roman" pitchFamily="18" charset="0"/>
                <a:cs typeface="Times New Roman" pitchFamily="18" charset="0"/>
              </a:rPr>
            </a:br>
            <a:endParaRPr lang="uk-UA" sz="2000" dirty="0">
              <a:latin typeface="Times New Roman" pitchFamily="18" charset="0"/>
              <a:cs typeface="Times New Roman" pitchFamily="18" charset="0"/>
            </a:endParaRPr>
          </a:p>
        </p:txBody>
      </p:sp>
      <p:sp>
        <p:nvSpPr>
          <p:cNvPr id="5" name="Прямоугольник 4"/>
          <p:cNvSpPr/>
          <p:nvPr/>
        </p:nvSpPr>
        <p:spPr>
          <a:xfrm>
            <a:off x="0" y="4581128"/>
            <a:ext cx="9144000" cy="1631216"/>
          </a:xfrm>
          <a:prstGeom prst="rect">
            <a:avLst/>
          </a:prstGeom>
        </p:spPr>
        <p:txBody>
          <a:bodyPr wrap="square">
            <a:spAutoFit/>
          </a:bodyPr>
          <a:lstStyle/>
          <a:p>
            <a:pPr algn="ctr"/>
            <a:r>
              <a:rPr lang="en-US" sz="2000" cap="all" dirty="0">
                <a:latin typeface="Times New Roman" pitchFamily="18" charset="0"/>
                <a:cs typeface="Times New Roman" pitchFamily="18" charset="0"/>
              </a:rPr>
              <a:t>Keywords</a:t>
            </a:r>
            <a:r>
              <a:rPr lang="en-US" sz="2000" cap="all" dirty="0" smtClean="0">
                <a:latin typeface="Times New Roman" pitchFamily="18" charset="0"/>
                <a:cs typeface="Times New Roman" pitchFamily="18" charset="0"/>
              </a:rPr>
              <a:t>.</a:t>
            </a:r>
            <a:endParaRPr lang="uk-UA" sz="2000" cap="all" dirty="0" smtClean="0">
              <a:latin typeface="Times New Roman" pitchFamily="18" charset="0"/>
              <a:cs typeface="Times New Roman" pitchFamily="18" charset="0"/>
            </a:endParaRPr>
          </a:p>
          <a:p>
            <a:pPr algn="ctr"/>
            <a:endParaRPr lang="en-US" sz="2000" cap="all" dirty="0">
              <a:latin typeface="Times New Roman" pitchFamily="18" charset="0"/>
              <a:cs typeface="Times New Roman" pitchFamily="18" charset="0"/>
            </a:endParaRPr>
          </a:p>
          <a:p>
            <a:pPr algn="ctr"/>
            <a:r>
              <a:rPr lang="en-US" sz="2000" dirty="0">
                <a:latin typeface="Times New Roman" pitchFamily="18" charset="0"/>
                <a:cs typeface="Times New Roman" pitchFamily="18" charset="0"/>
              </a:rPr>
              <a:t>Public-legal mechanism, the national interests of Ukraine, the legal basis of national interests, national security objects, subjects of national security and interests of Ukraine, prioritize national interests, threats to national interests and national security of Ukraine.</a:t>
            </a: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809478"/>
            <a:ext cx="4525491" cy="1771650"/>
          </a:xfrm>
          <a:prstGeom prst="rect">
            <a:avLst/>
          </a:prstGeom>
        </p:spPr>
      </p:pic>
    </p:spTree>
    <p:extLst>
      <p:ext uri="{BB962C8B-B14F-4D97-AF65-F5344CB8AC3E}">
        <p14:creationId xmlns:p14="http://schemas.microsoft.com/office/powerpoint/2010/main" val="2263265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887" y="0"/>
            <a:ext cx="9142857" cy="7619048"/>
          </a:xfrm>
        </p:spPr>
      </p:pic>
      <p:sp>
        <p:nvSpPr>
          <p:cNvPr id="2" name="Заголовок 1"/>
          <p:cNvSpPr>
            <a:spLocks noGrp="1"/>
          </p:cNvSpPr>
          <p:nvPr>
            <p:ph type="title"/>
          </p:nvPr>
        </p:nvSpPr>
        <p:spPr>
          <a:xfrm>
            <a:off x="0" y="274638"/>
            <a:ext cx="9036496" cy="2290266"/>
          </a:xfrm>
        </p:spPr>
        <p:txBody>
          <a:bodyPr/>
          <a:lstStyle/>
          <a:p>
            <a:pPr algn="ctr"/>
            <a:r>
              <a:rPr lang="uk-UA" sz="2000" b="1" cap="none" dirty="0" smtClean="0">
                <a:solidFill>
                  <a:schemeClr val="bg1"/>
                </a:solidFill>
                <a:latin typeface="Times New Roman" pitchFamily="18" charset="0"/>
                <a:cs typeface="Times New Roman" pitchFamily="18" charset="0"/>
              </a:rPr>
              <a:t>Мета НДР </a:t>
            </a:r>
            <a:r>
              <a:rPr lang="uk-UA" sz="2000" cap="none" dirty="0" smtClean="0">
                <a:solidFill>
                  <a:schemeClr val="bg1"/>
                </a:solidFill>
                <a:latin typeface="Times New Roman" pitchFamily="18" charset="0"/>
                <a:cs typeface="Times New Roman" pitchFamily="18" charset="0"/>
              </a:rPr>
              <a:t>полягає у формулюванні, визначенні, а також належному теоретичному обґрунтуванні шляхів розв’язання основних доктринальних проблем публічно-правового механізму забезпечення національних інтересів України у процесі її поступової інтеграції до Європейського співтовариства, а також системної адаптації національного законодавства до законодавства ЄС. </a:t>
            </a:r>
            <a:endParaRPr lang="uk-UA" sz="2000" cap="none" dirty="0">
              <a:solidFill>
                <a:schemeClr val="bg1"/>
              </a:solidFill>
              <a:latin typeface="Times New Roman" pitchFamily="18" charset="0"/>
              <a:cs typeface="Times New Roman" pitchFamily="18"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5935" y="2348880"/>
            <a:ext cx="4250561" cy="2448272"/>
          </a:xfrm>
          <a:prstGeom prst="rect">
            <a:avLst/>
          </a:prstGeom>
        </p:spPr>
      </p:pic>
      <p:sp>
        <p:nvSpPr>
          <p:cNvPr id="8" name="Прямоугольник 7"/>
          <p:cNvSpPr/>
          <p:nvPr/>
        </p:nvSpPr>
        <p:spPr>
          <a:xfrm>
            <a:off x="0" y="4797152"/>
            <a:ext cx="9036496" cy="1631216"/>
          </a:xfrm>
          <a:prstGeom prst="rect">
            <a:avLst/>
          </a:prstGeom>
        </p:spPr>
        <p:txBody>
          <a:bodyPr wrap="square">
            <a:spAutoFit/>
          </a:bodyPr>
          <a:lstStyle/>
          <a:p>
            <a:pPr algn="ctr"/>
            <a:r>
              <a:rPr lang="en-US" sz="2000" b="1" dirty="0">
                <a:latin typeface="Times New Roman" pitchFamily="18" charset="0"/>
                <a:cs typeface="Times New Roman" pitchFamily="18" charset="0"/>
              </a:rPr>
              <a:t>The purpose of research </a:t>
            </a:r>
            <a:r>
              <a:rPr lang="en-US" sz="2000" dirty="0">
                <a:latin typeface="Times New Roman" pitchFamily="18" charset="0"/>
                <a:cs typeface="Times New Roman" pitchFamily="18" charset="0"/>
              </a:rPr>
              <a:t>is the formulation, determination, and proper justification theoretical substantiation of ways to solve the basic doctrinal issues of public-legal mechanism of Ukraine's national interests in the process of its gradual integration into the European community, and systemic adaptation of national legislation with EU legislation.</a:t>
            </a:r>
            <a:endParaRPr lang="uk-UA" sz="2000" dirty="0">
              <a:latin typeface="Times New Roman" pitchFamily="18" charset="0"/>
              <a:cs typeface="Times New Roman" pitchFamily="18" charset="0"/>
            </a:endParaRPr>
          </a:p>
        </p:txBody>
      </p:sp>
    </p:spTree>
    <p:extLst>
      <p:ext uri="{BB962C8B-B14F-4D97-AF65-F5344CB8AC3E}">
        <p14:creationId xmlns:p14="http://schemas.microsoft.com/office/powerpoint/2010/main" val="1100717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14310"/>
            <a:ext cx="9142857" cy="7619048"/>
          </a:xfrm>
        </p:spPr>
      </p:pic>
      <p:sp>
        <p:nvSpPr>
          <p:cNvPr id="2" name="Заголовок 1"/>
          <p:cNvSpPr>
            <a:spLocks noGrp="1"/>
          </p:cNvSpPr>
          <p:nvPr>
            <p:ph type="title"/>
          </p:nvPr>
        </p:nvSpPr>
        <p:spPr>
          <a:xfrm>
            <a:off x="0" y="476672"/>
            <a:ext cx="9144000" cy="4162474"/>
          </a:xfrm>
        </p:spPr>
        <p:txBody>
          <a:bodyPr/>
          <a:lstStyle/>
          <a:p>
            <a:pPr algn="ctr"/>
            <a:r>
              <a:rPr lang="uk-UA" sz="1800" cap="none" dirty="0" smtClean="0">
                <a:latin typeface="Times New Roman" pitchFamily="18" charset="0"/>
                <a:cs typeface="Times New Roman" pitchFamily="18" charset="0"/>
              </a:rPr>
              <a:t/>
            </a:r>
            <a:br>
              <a:rPr lang="uk-UA" sz="1800" cap="none" dirty="0" smtClean="0">
                <a:latin typeface="Times New Roman" pitchFamily="18" charset="0"/>
                <a:cs typeface="Times New Roman" pitchFamily="18" charset="0"/>
              </a:rPr>
            </a:br>
            <a:r>
              <a:rPr lang="uk-UA" sz="1800" cap="none" dirty="0">
                <a:latin typeface="Times New Roman" pitchFamily="18" charset="0"/>
                <a:cs typeface="Times New Roman" pitchFamily="18" charset="0"/>
              </a:rPr>
              <a:t/>
            </a:r>
            <a:br>
              <a:rPr lang="uk-UA" sz="1800" cap="none" dirty="0">
                <a:latin typeface="Times New Roman" pitchFamily="18" charset="0"/>
                <a:cs typeface="Times New Roman" pitchFamily="18" charset="0"/>
              </a:rPr>
            </a:br>
            <a:r>
              <a:rPr lang="uk-UA" sz="1800" cap="none" dirty="0" smtClean="0">
                <a:latin typeface="Times New Roman" pitchFamily="18" charset="0"/>
                <a:cs typeface="Times New Roman" pitchFamily="18" charset="0"/>
              </a:rPr>
              <a:t/>
            </a:r>
            <a:br>
              <a:rPr lang="uk-UA" sz="1800" cap="none" dirty="0" smtClean="0">
                <a:latin typeface="Times New Roman" pitchFamily="18" charset="0"/>
                <a:cs typeface="Times New Roman" pitchFamily="18" charset="0"/>
              </a:rPr>
            </a:br>
            <a:r>
              <a:rPr lang="uk-UA" sz="1800" b="1" cap="none" dirty="0" smtClean="0">
                <a:solidFill>
                  <a:schemeClr val="bg1"/>
                </a:solidFill>
                <a:latin typeface="Times New Roman" pitchFamily="18" charset="0"/>
                <a:cs typeface="Times New Roman" pitchFamily="18" charset="0"/>
              </a:rPr>
              <a:t>Завданням </a:t>
            </a:r>
            <a:r>
              <a:rPr lang="uk-UA" sz="1800" b="1" cap="none" dirty="0">
                <a:solidFill>
                  <a:schemeClr val="bg1"/>
                </a:solidFill>
                <a:latin typeface="Times New Roman" pitchFamily="18" charset="0"/>
                <a:cs typeface="Times New Roman" pitchFamily="18" charset="0"/>
              </a:rPr>
              <a:t>НДР </a:t>
            </a:r>
            <a:r>
              <a:rPr lang="uk-UA" sz="1800" cap="none" dirty="0">
                <a:solidFill>
                  <a:schemeClr val="bg1"/>
                </a:solidFill>
                <a:latin typeface="Times New Roman" pitchFamily="18" charset="0"/>
                <a:cs typeface="Times New Roman" pitchFamily="18" charset="0"/>
              </a:rPr>
              <a:t>є дослідження та системний аналіз сучасних аспектів трансформації публічно-правового механізму забезпечення національних інтересів України як цілісної інтегрованої сукупності правових засобів, спрямованих на створення належних умов захищеності життєво важливих інтересів людини і громадянина, суспільства і держави, за якої забезпечуються сталий розвиток суспільства, своєчасне виявлення, запобігання і нейтралізація реальних та потенційних загроз національним інтересам у сферах правоохоронної діяльності, боротьби з корупцією, прикордонної діяльності та оборони, міграційної політики, охорони здоров'я, освіти та науки, науково-технічної та інноваційної політики, культурного розвитку населення, свободи слова та інформаційної безпеки, соціальної політики та пенсійного забезпечення, житлово-комунального господарства, ринку фінансових послуг, захисту прав власності, фондових ринків і обігу цінних паперів, податково-бюджетної та митної політики, торгівлі та підприємницької діяльності, ринку банківських послуг, інвестиційної політики, ревізійної діяльності, монетарної та валютної політики, захисту інформації, ліцензування, промисловості та сільського господарства, транспорту та зв'язку, інформаційних технологій, енергетики та енергозбереження.</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3" y="4797152"/>
            <a:ext cx="6480719" cy="2736303"/>
          </a:xfrm>
          <a:prstGeom prst="rect">
            <a:avLst/>
          </a:prstGeom>
        </p:spPr>
      </p:pic>
    </p:spTree>
    <p:extLst>
      <p:ext uri="{BB962C8B-B14F-4D97-AF65-F5344CB8AC3E}">
        <p14:creationId xmlns:p14="http://schemas.microsoft.com/office/powerpoint/2010/main" val="3645068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43" y="0"/>
            <a:ext cx="9142857" cy="7619048"/>
          </a:xfrm>
        </p:spPr>
      </p:pic>
      <p:sp>
        <p:nvSpPr>
          <p:cNvPr id="2" name="Заголовок 1"/>
          <p:cNvSpPr>
            <a:spLocks noGrp="1"/>
          </p:cNvSpPr>
          <p:nvPr>
            <p:ph type="title"/>
          </p:nvPr>
        </p:nvSpPr>
        <p:spPr>
          <a:xfrm>
            <a:off x="117987" y="0"/>
            <a:ext cx="8849032" cy="4941168"/>
          </a:xfrm>
        </p:spPr>
        <p:txBody>
          <a:bodyPr/>
          <a:lstStyle/>
          <a:p>
            <a:pPr algn="ctr"/>
            <a:r>
              <a:rPr lang="en-US" sz="2000" b="1" cap="none" dirty="0">
                <a:latin typeface="Times New Roman" pitchFamily="18" charset="0"/>
                <a:cs typeface="Times New Roman" pitchFamily="18" charset="0"/>
              </a:rPr>
              <a:t>The task of the research</a:t>
            </a:r>
            <a:r>
              <a:rPr lang="en-US" sz="2000" cap="none" dirty="0" smtClean="0">
                <a:latin typeface="Times New Roman" pitchFamily="18" charset="0"/>
                <a:cs typeface="Times New Roman" pitchFamily="18" charset="0"/>
              </a:rPr>
              <a:t> is </a:t>
            </a:r>
            <a:r>
              <a:rPr lang="en-US" sz="2000" cap="none" dirty="0">
                <a:latin typeface="Times New Roman" pitchFamily="18" charset="0"/>
                <a:cs typeface="Times New Roman" pitchFamily="18" charset="0"/>
              </a:rPr>
              <a:t>studying and systematic analyzing of current issues of </a:t>
            </a:r>
            <a:r>
              <a:rPr lang="en-US" sz="2000" cap="none" dirty="0" smtClean="0">
                <a:latin typeface="Times New Roman" pitchFamily="18" charset="0"/>
                <a:cs typeface="Times New Roman" pitchFamily="18" charset="0"/>
              </a:rPr>
              <a:t>transformation </a:t>
            </a:r>
            <a:r>
              <a:rPr lang="en-US" sz="2000" cap="none" dirty="0">
                <a:latin typeface="Times New Roman" pitchFamily="18" charset="0"/>
                <a:cs typeface="Times New Roman" pitchFamily="18" charset="0"/>
              </a:rPr>
              <a:t>of public-legal mechanism of ensuring the national interests of Ukraine as a complete integrated set of legal measures, that aimed at creating appropriate conditions for protection of vital interests of human and citizen, society and the state, which provided the sustainable development of society, timely detection, prevention and neutralization of real and potential threats to national interests in areas of law enforcement, the fight against corruption, border activities and defense, immigration policy, health care, education and science, science, technology and innovation policy, cultural development of the population, freedom of expression and information security, social policy and pensions, housing and utilities, financial services market, protection of property rights, stock markets and securities turnover, fiscal and customs policy, trade and business activities, banking services market, investment policy, auditing, monetary and exchange rate policy, data protection, licensing, industry and agriculture, transport and communications, information technology, energy and energy efficiency.</a:t>
            </a:r>
            <a:endParaRPr lang="uk-UA" sz="2000" cap="none" dirty="0">
              <a:latin typeface="Times New Roman" pitchFamily="18" charset="0"/>
              <a:cs typeface="Times New Roman"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4941168"/>
            <a:ext cx="5184576" cy="2664296"/>
          </a:xfrm>
          <a:prstGeom prst="rect">
            <a:avLst/>
          </a:prstGeom>
        </p:spPr>
      </p:pic>
    </p:spTree>
    <p:extLst>
      <p:ext uri="{BB962C8B-B14F-4D97-AF65-F5344CB8AC3E}">
        <p14:creationId xmlns:p14="http://schemas.microsoft.com/office/powerpoint/2010/main" val="1880045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48"/>
            <a:ext cx="9158748" cy="6887496"/>
          </a:xfrm>
          <a:prstGeom prst="rect">
            <a:avLst/>
          </a:prstGeom>
        </p:spPr>
      </p:pic>
      <p:sp>
        <p:nvSpPr>
          <p:cNvPr id="2" name="Заголовок 1"/>
          <p:cNvSpPr>
            <a:spLocks noGrp="1"/>
          </p:cNvSpPr>
          <p:nvPr>
            <p:ph type="title"/>
          </p:nvPr>
        </p:nvSpPr>
        <p:spPr>
          <a:xfrm>
            <a:off x="611560" y="548680"/>
            <a:ext cx="7924800" cy="610265"/>
          </a:xfrm>
        </p:spPr>
        <p:txBody>
          <a:bodyPr/>
          <a:lstStyle/>
          <a:p>
            <a:pPr algn="ctr"/>
            <a:r>
              <a:rPr lang="uk-UA" sz="3600" dirty="0" smtClean="0">
                <a:latin typeface="Times New Roman" pitchFamily="18" charset="0"/>
                <a:cs typeface="Times New Roman" pitchFamily="18" charset="0"/>
              </a:rPr>
              <a:t/>
            </a:r>
            <a:br>
              <a:rPr lang="uk-UA" sz="3600" dirty="0" smtClean="0">
                <a:latin typeface="Times New Roman" pitchFamily="18" charset="0"/>
                <a:cs typeface="Times New Roman" pitchFamily="18" charset="0"/>
              </a:rPr>
            </a:br>
            <a:r>
              <a:rPr lang="uk-UA" sz="3600" dirty="0">
                <a:latin typeface="Times New Roman" pitchFamily="18" charset="0"/>
                <a:cs typeface="Times New Roman" pitchFamily="18" charset="0"/>
              </a:rPr>
              <a:t/>
            </a:r>
            <a:br>
              <a:rPr lang="uk-UA" sz="3600" dirty="0">
                <a:latin typeface="Times New Roman" pitchFamily="18" charset="0"/>
                <a:cs typeface="Times New Roman" pitchFamily="18" charset="0"/>
              </a:rPr>
            </a:br>
            <a:r>
              <a:rPr lang="uk-UA" sz="3600" dirty="0" smtClean="0">
                <a:latin typeface="Times New Roman" pitchFamily="18" charset="0"/>
                <a:cs typeface="Times New Roman" pitchFamily="18" charset="0"/>
              </a:rPr>
              <a:t/>
            </a:r>
            <a:br>
              <a:rPr lang="uk-UA" sz="3600" dirty="0" smtClean="0">
                <a:latin typeface="Times New Roman" pitchFamily="18" charset="0"/>
                <a:cs typeface="Times New Roman" pitchFamily="18" charset="0"/>
              </a:rPr>
            </a:br>
            <a:r>
              <a:rPr lang="uk-UA" sz="3600" dirty="0" smtClean="0">
                <a:solidFill>
                  <a:schemeClr val="bg1"/>
                </a:solidFill>
                <a:latin typeface="Times New Roman" pitchFamily="18" charset="0"/>
                <a:cs typeface="Times New Roman" pitchFamily="18" charset="0"/>
              </a:rPr>
              <a:t>Напрями дослідження:</a:t>
            </a:r>
            <a:endParaRPr lang="uk-UA" sz="3600" dirty="0">
              <a:solidFill>
                <a:schemeClr val="bg1"/>
              </a:solidFill>
              <a:latin typeface="Times New Roman" pitchFamily="18" charset="0"/>
              <a:cs typeface="Times New Roman" pitchFamily="18" charset="0"/>
            </a:endParaRPr>
          </a:p>
        </p:txBody>
      </p:sp>
      <p:sp>
        <p:nvSpPr>
          <p:cNvPr id="3" name="Объект 2"/>
          <p:cNvSpPr>
            <a:spLocks noGrp="1"/>
          </p:cNvSpPr>
          <p:nvPr>
            <p:ph sz="quarter" idx="13"/>
          </p:nvPr>
        </p:nvSpPr>
        <p:spPr>
          <a:xfrm>
            <a:off x="179512" y="1052736"/>
            <a:ext cx="8784976" cy="5616624"/>
          </a:xfrm>
        </p:spPr>
        <p:txBody>
          <a:bodyPr>
            <a:normAutofit/>
          </a:bodyPr>
          <a:lstStyle/>
          <a:p>
            <a:pPr marL="0" indent="530225" algn="just">
              <a:buNone/>
            </a:pPr>
            <a:endParaRPr lang="uk-UA" sz="2800" dirty="0" smtClean="0">
              <a:solidFill>
                <a:schemeClr val="bg1"/>
              </a:solidFill>
              <a:latin typeface="Times New Roman" pitchFamily="18" charset="0"/>
              <a:cs typeface="Times New Roman" pitchFamily="18" charset="0"/>
            </a:endParaRPr>
          </a:p>
          <a:p>
            <a:pPr marL="0" indent="530225" algn="just">
              <a:buNone/>
            </a:pPr>
            <a:r>
              <a:rPr lang="uk-UA" sz="3200" dirty="0" smtClean="0">
                <a:solidFill>
                  <a:schemeClr val="bg1"/>
                </a:solidFill>
                <a:latin typeface="Times New Roman" pitchFamily="18" charset="0"/>
                <a:cs typeface="Times New Roman" pitchFamily="18" charset="0"/>
              </a:rPr>
              <a:t>Конституційно-правовий механізм забезпечення національних інтересів України</a:t>
            </a:r>
          </a:p>
          <a:p>
            <a:pPr marL="0" indent="530225" algn="just">
              <a:buNone/>
            </a:pPr>
            <a:r>
              <a:rPr lang="uk-UA" sz="3200" dirty="0" smtClean="0">
                <a:solidFill>
                  <a:schemeClr val="bg1"/>
                </a:solidFill>
                <a:latin typeface="Times New Roman" pitchFamily="18" charset="0"/>
                <a:cs typeface="Times New Roman" pitchFamily="18" charset="0"/>
              </a:rPr>
              <a:t>Фінансово-правовий механізм забезпечення національних інтересів України</a:t>
            </a:r>
          </a:p>
          <a:p>
            <a:pPr marL="0" indent="530225" algn="just">
              <a:buNone/>
            </a:pPr>
            <a:r>
              <a:rPr lang="uk-UA" sz="3200" dirty="0" smtClean="0">
                <a:solidFill>
                  <a:schemeClr val="bg1"/>
                </a:solidFill>
                <a:latin typeface="Times New Roman" pitchFamily="18" charset="0"/>
                <a:cs typeface="Times New Roman" pitchFamily="18" charset="0"/>
              </a:rPr>
              <a:t>Адміністративно-правовий механізм забезпечення національних інтересів України</a:t>
            </a:r>
            <a:endParaRPr lang="uk-UA"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614664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Горизонт">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530</TotalTime>
  <Words>2309</Words>
  <Application>Microsoft Office PowerPoint</Application>
  <PresentationFormat>Экран (4:3)</PresentationFormat>
  <Paragraphs>150</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Горизонт</vt:lpstr>
      <vt:lpstr>Навчально-науковий юридичний інститут  кафедра конституційного і адміністративного права</vt:lpstr>
      <vt:lpstr> ДЕРЖБЮДЖЕТНА (кафедральна) науково-дослідна робота</vt:lpstr>
      <vt:lpstr>Виконавці</vt:lpstr>
      <vt:lpstr>Анотація. Зміст досліджень полягає у вивченні сутності, особливостей та структури публічно-правового механізму забезпечення національних інтересів України, окресленні його основних ознак та характеристиці правових засобів забезпечення функціонування. </vt:lpstr>
      <vt:lpstr>Ключові слова.   Публічно-правовий механізм, національні інтереси України, правова основа забезпечення національних інтересів, об’єкти національної безпеки, суб'єкти забезпечення національної безпеки та інтересів України, пріоритети національних інтересів, загрози національним інтересам і національній безпеці України. </vt:lpstr>
      <vt:lpstr>Мета НДР полягає у формулюванні, визначенні, а також належному теоретичному обґрунтуванні шляхів розв’язання основних доктринальних проблем публічно-правового механізму забезпечення національних інтересів України у процесі її поступової інтеграції до Європейського співтовариства, а також системної адаптації національного законодавства до законодавства ЄС. </vt:lpstr>
      <vt:lpstr>   Завданням НДР є дослідження та системний аналіз сучасних аспектів трансформації публічно-правового механізму забезпечення національних інтересів України як цілісної інтегрованої сукупності правових засобів, спрямованих на створення належних умов захищеності життєво важливих інтересів людини і громадянина, суспільства і держави, за якої забезпечуються сталий розвиток суспільства, своєчасне виявлення, запобігання і нейтралізація реальних та потенційних загроз національним інтересам у сферах правоохоронної діяльності, боротьби з корупцією, прикордонної діяльності та оборони, міграційної політики, охорони здоров'я, освіти та науки, науково-технічної та інноваційної політики, культурного розвитку населення, свободи слова та інформаційної безпеки, соціальної політики та пенсійного забезпечення, житлово-комунального господарства, ринку фінансових послуг, захисту прав власності, фондових ринків і обігу цінних паперів, податково-бюджетної та митної політики, торгівлі та підприємницької діяльності, ринку банківських послуг, інвестиційної політики, ревізійної діяльності, монетарної та валютної політики, захисту інформації, ліцензування, промисловості та сільського господарства, транспорту та зв'язку, інформаційних технологій, енергетики та енергозбереження.</vt:lpstr>
      <vt:lpstr>The task of the research is studying and systematic analyzing of current issues of transformation of public-legal mechanism of ensuring the national interests of Ukraine as a complete integrated set of legal measures, that aimed at creating appropriate conditions for protection of vital interests of human and citizen, society and the state, which provided the sustainable development of society, timely detection, prevention and neutralization of real and potential threats to national interests in areas of law enforcement, the fight against corruption, border activities and defense, immigration policy, health care, education and science, science, technology and innovation policy, cultural development of the population, freedom of expression and information security, social policy and pensions, housing and utilities, financial services market, protection of property rights, stock markets and securities turnover, fiscal and customs policy, trade and business activities, banking services market, investment policy, auditing, monetary and exchange rate policy, data protection, licensing, industry and agriculture, transport and communications, information technology, energy and energy efficiency.</vt:lpstr>
      <vt:lpstr>   Напрями дослідження:</vt:lpstr>
      <vt:lpstr>Публікації у вітчизняних та зарубіжних фахових виданнях</vt:lpstr>
      <vt:lpstr>Участь та організація круглих столів, семінарів у 2017- 2018 н.р.</vt:lpstr>
      <vt:lpstr>Науково-практична діяльність</vt:lpstr>
      <vt:lpstr>Список праць за 2016-2017 н.р.:</vt:lpstr>
      <vt:lpstr>Презентация PowerPoint</vt:lpstr>
      <vt:lpstr>Список праць за 2017-2018 н.р.: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Висновки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ДЕРЖБЮДЖЕТНА (кафедральна) науково-дослідна робота</dc:title>
  <dc:creator>Admin</dc:creator>
  <cp:lastModifiedBy>Comp</cp:lastModifiedBy>
  <cp:revision>101</cp:revision>
  <dcterms:created xsi:type="dcterms:W3CDTF">2016-10-20T10:06:01Z</dcterms:created>
  <dcterms:modified xsi:type="dcterms:W3CDTF">2018-09-17T10:05:28Z</dcterms:modified>
</cp:coreProperties>
</file>